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267531ca6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267531c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b0dc13954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b0dc1395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150bdb264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150bdb26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6f80d1ff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6f80d1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350dcfbcd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350dcfbc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4d6d5317b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4d6d5317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39dbfeee1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39dbfeee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La cienca de datos ha probado ser bastante útil en proveer una perspectiva nueva a algunos de los problemas más complicados de la actualidad, incluyendo aquellos relacionados con la elaboración de vacunas para diferentes enfermedades cuyos efectos han mostrado ser bastante preocupantes.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Entre estas enfermedades, se ha destacado la última pandemia declarada por la OMS la cual es la enfermedad Covid-19 ocasionada por el virus SARS-CoV-2. Aprovechando el hecho de que este virus posee características similares a otros que han sido estudiados y tratados con mayor profundidad, se pueden obtener una gran cantidad de datos para ser utilizados en técnicas de análisis y procesamiento para dar información nueva o aproximar nuevos enfoques para el desarrollo de métodos de previsión, prevensión, tratamiento y atenuación de casos de Covid-19.</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758ee42e4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f758ee42e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Se han observado abundantes ejemplos del uso de la ciencia de datos para predecir brotes locales (epidemias) con el objetivo de realizar una mejor adminstración de los recursos para atender los nuevos casos, o incluso se ha utilizado para métodos de diagnóstico más eficientes, sin embargo, un enfoque diferente que se ha utilizado en ambientes privados dentro de empresas farmacéuticas es el de utilizar estos métodos para agilizar el proceso de fabricación de vacunas contra el virus, en este caso nos enfocaremos en este último.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En el presente proyecto se intentará utilizar los datos presentados en un dataset público (disponible en la plataforma Kaggle) para evaluar la posible existencia de alguna relación entre diferentes propiedades físicas y químicas de compuestos orgánicos que han sido probados en la elaboración de vacunas contra el virus SARS-CoV-2 (causante del Covid 19).</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b0dc13954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b0dc1395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b0dc13954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b0dc1395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b0dc13954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b0dc1395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Information on whether or not an amino acid peptide exhibited antibody-inducing activity (marked by an activity label) could be obtained from IEDB, which was used in many previous studies.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t>Los datos se presentan desde el inicio en tres datasets en formato .csv con las siguientes características: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 Dataset "input_bcell":</a:t>
            </a:r>
            <a:endParaRPr/>
          </a:p>
          <a:p>
            <a:pPr indent="0" lvl="0" marL="0" rtl="0" algn="l">
              <a:spcBef>
                <a:spcPts val="0"/>
              </a:spcBef>
              <a:spcAft>
                <a:spcPts val="0"/>
              </a:spcAft>
              <a:buClr>
                <a:schemeClr val="dk1"/>
              </a:buClr>
              <a:buSzPts val="1100"/>
              <a:buFont typeface="Arial"/>
              <a:buNone/>
            </a:pPr>
            <a:r>
              <a:rPr lang="es"/>
              <a:t>    Se utiliza como dataset de entrenamiento y contiene datos correspondientes a las características detalladas sobre las proteínas y la capacidad de partes de su estructura que podrían funcionar como antígenos (formadores de anticuerpos)</a:t>
            </a:r>
            <a:endParaRPr/>
          </a:p>
          <a:p>
            <a:pPr indent="0" lvl="0" marL="0" rtl="0" algn="l">
              <a:spcBef>
                <a:spcPts val="0"/>
              </a:spcBef>
              <a:spcAft>
                <a:spcPts val="0"/>
              </a:spcAft>
              <a:buClr>
                <a:schemeClr val="dk1"/>
              </a:buClr>
              <a:buSzPts val="1100"/>
              <a:buFont typeface="Arial"/>
              <a:buNone/>
            </a:pPr>
            <a:r>
              <a:rPr lang="es"/>
              <a:t>- Dataset "input_sars":</a:t>
            </a:r>
            <a:endParaRPr/>
          </a:p>
          <a:p>
            <a:pPr indent="0" lvl="0" marL="0" rtl="0" algn="l">
              <a:spcBef>
                <a:spcPts val="0"/>
              </a:spcBef>
              <a:spcAft>
                <a:spcPts val="0"/>
              </a:spcAft>
              <a:buClr>
                <a:schemeClr val="dk1"/>
              </a:buClr>
              <a:buSzPts val="1100"/>
              <a:buFont typeface="Arial"/>
              <a:buNone/>
            </a:pPr>
            <a:r>
              <a:rPr lang="es"/>
              <a:t>    Se utiliza también como dataset de entrenamiento y </a:t>
            </a:r>
            <a:endParaRPr/>
          </a:p>
          <a:p>
            <a:pPr indent="0" lvl="0" marL="0" rtl="0" algn="l">
              <a:spcBef>
                <a:spcPts val="0"/>
              </a:spcBef>
              <a:spcAft>
                <a:spcPts val="0"/>
              </a:spcAft>
              <a:buClr>
                <a:schemeClr val="dk1"/>
              </a:buClr>
              <a:buSzPts val="1100"/>
              <a:buFont typeface="Arial"/>
              <a:buNone/>
            </a:pPr>
            <a:r>
              <a:rPr lang="es"/>
              <a:t>- Dataset "input_covid":</a:t>
            </a:r>
            <a:endParaRPr/>
          </a:p>
          <a:p>
            <a:pPr indent="0" lvl="0" marL="0" rtl="0" algn="l">
              <a:spcBef>
                <a:spcPts val="0"/>
              </a:spcBef>
              <a:spcAft>
                <a:spcPts val="0"/>
              </a:spcAft>
              <a:buClr>
                <a:schemeClr val="dk1"/>
              </a:buClr>
              <a:buSzPts val="1100"/>
              <a:buFont typeface="Arial"/>
              <a:buNone/>
            </a:pPr>
            <a:r>
              <a:rPr lang="es"/>
              <a:t>    Se utilizará como set de prueba para determinar la prediciión de la variable objetivo.</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Variables presentes en cada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 --&gt; parent_protein_id : ID único de la proteína a la cual pertenece el péptido sobre el cual se podría adherir el anticuerpo&gt; protein_seq : secuencia de aminoácidos que compone el polipéptido completo (proteina).</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--&gt; start_position : posición de inicio de la secuenca del péptido (en conteo de aminoácido).</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--&gt; end_position : posición final de la secuenca del péptido (en conteo de aminoácido).</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--&gt; peptide_seq : secuencia de aminoácidos del péptido sobresaliente que forma el epítope del cual se podría adherir el anticuerpo requerido.</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--&gt; chou_fasman : característica del péptido (giro β), una </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--&gt; emini : característica del péptido, accesibilidad relativa de la superficie.</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--&gt; kolaskar_tongaonkar : característica del péptido, antigenicidad o capacidad para funcionar como antígeno.</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--&gt; parker : característica del péptido, hidrofobicidad o repelencia al agua (sólo en el péptido que podría formar el epítope).</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--&gt; isoelectric_point : característica de la proteina, pH al cual una molécula no posee carga eléctrica neta o es eléctricamente neutra (en media estadística). A este valor de pH, la solubilidad de la sustancia es casi nula.</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--&gt; aromacity: característica de la proteina, estabilidad inherente a estructuras resonantes cíclicas en compuestos orgánicos. </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--&gt; hydrophobicity : característica de la proteína, hidrofobicidad o repelencia al agua (en la proteína completa).</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--&gt; stability : característica general a la estabilidad de la proteína, incluyendo resistencia a la temperatura, resistecia a la acción de enzimas destructoras de enlaces péptidos (peptidasa), resistencia a la agregación con proteínas mal formadas, etc.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 Variable objetivo: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 --&gt; target: representa la valencia con respecto a anticuerpos buscados.</a:t>
            </a:r>
            <a:endParaRPr/>
          </a:p>
          <a:p>
            <a:pPr indent="0" lvl="0" marL="0" rtl="0" algn="l">
              <a:spcBef>
                <a:spcPts val="0"/>
              </a:spcBef>
              <a:spcAft>
                <a:spcPts val="0"/>
              </a:spcAft>
              <a:buClr>
                <a:schemeClr val="dk1"/>
              </a:buClr>
              <a:buSzPts val="1100"/>
              <a:buFont typeface="Arial"/>
              <a:buNone/>
            </a:pPr>
            <a:r>
              <a:rPr lang="es"/>
              <a:t> </a:t>
            </a:r>
            <a:endParaRPr/>
          </a:p>
          <a:p>
            <a:pPr indent="0" lvl="0" marL="0" rtl="0" algn="l">
              <a:spcBef>
                <a:spcPts val="0"/>
              </a:spcBef>
              <a:spcAft>
                <a:spcPts val="0"/>
              </a:spcAft>
              <a:buClr>
                <a:schemeClr val="dk1"/>
              </a:buClr>
              <a:buSzPts val="1100"/>
              <a:buFont typeface="Arial"/>
              <a:buNone/>
            </a:pPr>
            <a:r>
              <a:rPr lang="es"/>
              <a:t>         Valencia: Afinidad o Avidez química (capacidad o tendencia de combinación de compuestos)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b0dc13954_0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b0dc1395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b0dc13954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b0dc1395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sites.bu.edu/covid-corps/projects/science-communication/types-of-vaccines-infographics/" TargetMode="External"/><Relationship Id="rId4" Type="http://schemas.openxmlformats.org/officeDocument/2006/relationships/hyperlink" Target="https://swissmodel.expasy.org/repository/uniprot/P0DTC2?template=6vyb" TargetMode="External"/><Relationship Id="rId5" Type="http://schemas.openxmlformats.org/officeDocument/2006/relationships/hyperlink" Target="https://www.frontiersin.org/articles/10.3389/fimmu.2019.00298/full" TargetMode="External"/><Relationship Id="rId6" Type="http://schemas.openxmlformats.org/officeDocument/2006/relationships/hyperlink" Target="https://covalx.com/epitope-mapping-overview.php" TargetMode="External"/><Relationship Id="rId7" Type="http://schemas.openxmlformats.org/officeDocument/2006/relationships/hyperlink" Target="https://scikit-learn.org/stable/" TargetMode="External"/><Relationship Id="rId8"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2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gi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kaggle.com/futurecorporation/epitope-prediction"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colab.research.google.com/drive/1DP62vREWAX_qlD4k6RyuxIE1Sq-1uHqC#scrollTo=s4nBoWjSZlj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 Id="rId10" Type="http://schemas.openxmlformats.org/officeDocument/2006/relationships/image" Target="../media/image5.png"/><Relationship Id="rId9"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460950" y="189075"/>
            <a:ext cx="37800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2500"/>
              <a:t>Proyecto Final</a:t>
            </a:r>
            <a:endParaRPr sz="2500"/>
          </a:p>
        </p:txBody>
      </p:sp>
      <p:sp>
        <p:nvSpPr>
          <p:cNvPr id="86" name="Google Shape;86;p13"/>
          <p:cNvSpPr txBox="1"/>
          <p:nvPr>
            <p:ph idx="1" type="subTitle"/>
          </p:nvPr>
        </p:nvSpPr>
        <p:spPr>
          <a:xfrm>
            <a:off x="7254766" y="4554300"/>
            <a:ext cx="17448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a:t>Omar Ovalles</a:t>
            </a:r>
            <a:endParaRPr/>
          </a:p>
        </p:txBody>
      </p:sp>
      <p:sp>
        <p:nvSpPr>
          <p:cNvPr id="87" name="Google Shape;87;p13"/>
          <p:cNvSpPr txBox="1"/>
          <p:nvPr>
            <p:ph type="ctrTitle"/>
          </p:nvPr>
        </p:nvSpPr>
        <p:spPr>
          <a:xfrm>
            <a:off x="460950" y="1725575"/>
            <a:ext cx="8222100" cy="1765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sz="3400"/>
              <a:t>Predicción Regiones Epítopos en Antígenos Para la Producción de Anticuerpos Contra el Virus SARS-CoV-2</a:t>
            </a:r>
            <a:endParaRPr sz="3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nvSpPr>
        <p:spPr>
          <a:xfrm>
            <a:off x="185825" y="185825"/>
            <a:ext cx="676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dk1"/>
                </a:solidFill>
                <a:latin typeface="Roboto"/>
                <a:ea typeface="Roboto"/>
                <a:cs typeface="Roboto"/>
                <a:sym typeface="Roboto"/>
              </a:rPr>
              <a:t>Selección Inicial del Modelo</a:t>
            </a:r>
            <a:endParaRPr sz="3000">
              <a:solidFill>
                <a:schemeClr val="dk1"/>
              </a:solidFill>
              <a:latin typeface="Roboto"/>
              <a:ea typeface="Roboto"/>
              <a:cs typeface="Roboto"/>
              <a:sym typeface="Roboto"/>
            </a:endParaRPr>
          </a:p>
        </p:txBody>
      </p:sp>
      <p:pic>
        <p:nvPicPr>
          <p:cNvPr id="180" name="Google Shape;180;p22"/>
          <p:cNvPicPr preferRelativeResize="0"/>
          <p:nvPr/>
        </p:nvPicPr>
        <p:blipFill>
          <a:blip r:embed="rId3">
            <a:alphaModFix/>
          </a:blip>
          <a:stretch>
            <a:fillRect/>
          </a:stretch>
        </p:blipFill>
        <p:spPr>
          <a:xfrm>
            <a:off x="185825" y="984725"/>
            <a:ext cx="5980657" cy="2856425"/>
          </a:xfrm>
          <a:prstGeom prst="rect">
            <a:avLst/>
          </a:prstGeom>
          <a:noFill/>
          <a:ln>
            <a:noFill/>
          </a:ln>
        </p:spPr>
      </p:pic>
      <p:sp>
        <p:nvSpPr>
          <p:cNvPr id="181" name="Google Shape;181;p22"/>
          <p:cNvSpPr txBox="1"/>
          <p:nvPr/>
        </p:nvSpPr>
        <p:spPr>
          <a:xfrm>
            <a:off x="6543850" y="1389338"/>
            <a:ext cx="22764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latin typeface="Roboto"/>
                <a:ea typeface="Roboto"/>
                <a:cs typeface="Roboto"/>
                <a:sym typeface="Roboto"/>
              </a:rPr>
              <a:t>La posible optimización de hiperparámetros para los dos modelos que presentaron la menor cantidad absoluta de FP, no proveería una mejora significativa en la tasa de FP comparando ambos modelos, por lo que se comparará con un modelo capaz de proveer una mejor relación TP/FP a pesar de producir una mayor cantidad absoluta de FP</a:t>
            </a:r>
            <a:endParaRPr sz="11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nvSpPr>
        <p:spPr>
          <a:xfrm>
            <a:off x="6271525" y="1933450"/>
            <a:ext cx="84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Roboto"/>
                <a:ea typeface="Roboto"/>
                <a:cs typeface="Roboto"/>
                <a:sym typeface="Roboto"/>
              </a:rPr>
              <a:t>Random Forest</a:t>
            </a:r>
            <a:endParaRPr sz="1200">
              <a:latin typeface="Roboto"/>
              <a:ea typeface="Roboto"/>
              <a:cs typeface="Roboto"/>
              <a:sym typeface="Roboto"/>
            </a:endParaRPr>
          </a:p>
        </p:txBody>
      </p:sp>
      <p:sp>
        <p:nvSpPr>
          <p:cNvPr id="187" name="Google Shape;187;p23"/>
          <p:cNvSpPr txBox="1"/>
          <p:nvPr/>
        </p:nvSpPr>
        <p:spPr>
          <a:xfrm>
            <a:off x="8163250" y="1933450"/>
            <a:ext cx="88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Roboto"/>
                <a:ea typeface="Roboto"/>
                <a:cs typeface="Roboto"/>
                <a:sym typeface="Roboto"/>
              </a:rPr>
              <a:t>Regresión Logística</a:t>
            </a:r>
            <a:endParaRPr sz="1200">
              <a:latin typeface="Roboto"/>
              <a:ea typeface="Roboto"/>
              <a:cs typeface="Roboto"/>
              <a:sym typeface="Roboto"/>
            </a:endParaRPr>
          </a:p>
        </p:txBody>
      </p:sp>
      <p:sp>
        <p:nvSpPr>
          <p:cNvPr id="188" name="Google Shape;188;p23"/>
          <p:cNvSpPr txBox="1"/>
          <p:nvPr/>
        </p:nvSpPr>
        <p:spPr>
          <a:xfrm>
            <a:off x="185825" y="185825"/>
            <a:ext cx="676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dk1"/>
                </a:solidFill>
                <a:latin typeface="Roboto"/>
                <a:ea typeface="Roboto"/>
                <a:cs typeface="Roboto"/>
                <a:sym typeface="Roboto"/>
              </a:rPr>
              <a:t>Selección Inicial del Modelo</a:t>
            </a:r>
            <a:endParaRPr sz="3000">
              <a:solidFill>
                <a:schemeClr val="dk1"/>
              </a:solidFill>
              <a:latin typeface="Roboto"/>
              <a:ea typeface="Roboto"/>
              <a:cs typeface="Roboto"/>
              <a:sym typeface="Roboto"/>
            </a:endParaRPr>
          </a:p>
        </p:txBody>
      </p:sp>
      <p:pic>
        <p:nvPicPr>
          <p:cNvPr id="189" name="Google Shape;189;p23"/>
          <p:cNvPicPr preferRelativeResize="0"/>
          <p:nvPr/>
        </p:nvPicPr>
        <p:blipFill>
          <a:blip r:embed="rId3">
            <a:alphaModFix/>
          </a:blip>
          <a:stretch>
            <a:fillRect/>
          </a:stretch>
        </p:blipFill>
        <p:spPr>
          <a:xfrm>
            <a:off x="152400" y="984725"/>
            <a:ext cx="6006549" cy="2856415"/>
          </a:xfrm>
          <a:prstGeom prst="rect">
            <a:avLst/>
          </a:prstGeom>
          <a:noFill/>
          <a:ln>
            <a:noFill/>
          </a:ln>
        </p:spPr>
      </p:pic>
      <p:pic>
        <p:nvPicPr>
          <p:cNvPr id="190" name="Google Shape;190;p23"/>
          <p:cNvPicPr preferRelativeResize="0"/>
          <p:nvPr/>
        </p:nvPicPr>
        <p:blipFill>
          <a:blip r:embed="rId4">
            <a:alphaModFix/>
          </a:blip>
          <a:stretch>
            <a:fillRect/>
          </a:stretch>
        </p:blipFill>
        <p:spPr>
          <a:xfrm>
            <a:off x="6961775" y="1760524"/>
            <a:ext cx="1201475" cy="899950"/>
          </a:xfrm>
          <a:prstGeom prst="rect">
            <a:avLst/>
          </a:prstGeom>
          <a:noFill/>
          <a:ln>
            <a:noFill/>
          </a:ln>
        </p:spPr>
      </p:pic>
      <p:sp>
        <p:nvSpPr>
          <p:cNvPr id="191" name="Google Shape;191;p23"/>
          <p:cNvSpPr txBox="1"/>
          <p:nvPr/>
        </p:nvSpPr>
        <p:spPr>
          <a:xfrm>
            <a:off x="477850" y="4313900"/>
            <a:ext cx="5057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latin typeface="Roboto"/>
                <a:ea typeface="Roboto"/>
                <a:cs typeface="Roboto"/>
                <a:sym typeface="Roboto"/>
              </a:rPr>
              <a:t>*</a:t>
            </a:r>
            <a:r>
              <a:rPr lang="es" sz="900">
                <a:latin typeface="Roboto"/>
                <a:ea typeface="Roboto"/>
                <a:cs typeface="Roboto"/>
                <a:sym typeface="Roboto"/>
              </a:rPr>
              <a:t>Random Forest tiene la capacidad de </a:t>
            </a:r>
            <a:r>
              <a:rPr lang="es" sz="900">
                <a:latin typeface="Roboto"/>
                <a:ea typeface="Roboto"/>
                <a:cs typeface="Roboto"/>
                <a:sym typeface="Roboto"/>
              </a:rPr>
              <a:t>sobre ajustarse</a:t>
            </a:r>
            <a:r>
              <a:rPr lang="es" sz="900">
                <a:latin typeface="Roboto"/>
                <a:ea typeface="Roboto"/>
                <a:cs typeface="Roboto"/>
                <a:sym typeface="Roboto"/>
              </a:rPr>
              <a:t> a los datos de entrenamiento y por lo tanto tener mucho sesgo basado en la selección del dataset para tal fin.</a:t>
            </a:r>
            <a:endParaRPr sz="9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nvSpPr>
        <p:spPr>
          <a:xfrm>
            <a:off x="185825" y="185825"/>
            <a:ext cx="676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dk1"/>
                </a:solidFill>
                <a:latin typeface="Roboto"/>
                <a:ea typeface="Roboto"/>
                <a:cs typeface="Roboto"/>
                <a:sym typeface="Roboto"/>
              </a:rPr>
              <a:t>Mejora del Modelo</a:t>
            </a:r>
            <a:endParaRPr sz="3000">
              <a:solidFill>
                <a:schemeClr val="dk1"/>
              </a:solidFill>
              <a:latin typeface="Roboto"/>
              <a:ea typeface="Roboto"/>
              <a:cs typeface="Roboto"/>
              <a:sym typeface="Roboto"/>
            </a:endParaRPr>
          </a:p>
        </p:txBody>
      </p:sp>
      <p:sp>
        <p:nvSpPr>
          <p:cNvPr id="197" name="Google Shape;197;p24"/>
          <p:cNvSpPr txBox="1"/>
          <p:nvPr/>
        </p:nvSpPr>
        <p:spPr>
          <a:xfrm>
            <a:off x="1063363" y="1493275"/>
            <a:ext cx="11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a:ea typeface="Roboto"/>
                <a:cs typeface="Roboto"/>
                <a:sym typeface="Roboto"/>
              </a:rPr>
              <a:t>Grid Search</a:t>
            </a:r>
            <a:endParaRPr>
              <a:latin typeface="Roboto"/>
              <a:ea typeface="Roboto"/>
              <a:cs typeface="Roboto"/>
              <a:sym typeface="Roboto"/>
            </a:endParaRPr>
          </a:p>
        </p:txBody>
      </p:sp>
      <p:pic>
        <p:nvPicPr>
          <p:cNvPr id="198" name="Google Shape;198;p24"/>
          <p:cNvPicPr preferRelativeResize="0"/>
          <p:nvPr/>
        </p:nvPicPr>
        <p:blipFill>
          <a:blip r:embed="rId3">
            <a:alphaModFix/>
          </a:blip>
          <a:stretch>
            <a:fillRect/>
          </a:stretch>
        </p:blipFill>
        <p:spPr>
          <a:xfrm>
            <a:off x="2875238" y="984725"/>
            <a:ext cx="5703295" cy="2718850"/>
          </a:xfrm>
          <a:prstGeom prst="rect">
            <a:avLst/>
          </a:prstGeom>
          <a:noFill/>
          <a:ln>
            <a:noFill/>
          </a:ln>
        </p:spPr>
      </p:pic>
      <p:pic>
        <p:nvPicPr>
          <p:cNvPr id="199" name="Google Shape;199;p24"/>
          <p:cNvPicPr preferRelativeResize="0"/>
          <p:nvPr/>
        </p:nvPicPr>
        <p:blipFill>
          <a:blip r:embed="rId4">
            <a:alphaModFix/>
          </a:blip>
          <a:stretch>
            <a:fillRect/>
          </a:stretch>
        </p:blipFill>
        <p:spPr>
          <a:xfrm>
            <a:off x="1008688" y="1995650"/>
            <a:ext cx="1231075" cy="486475"/>
          </a:xfrm>
          <a:prstGeom prst="rect">
            <a:avLst/>
          </a:prstGeom>
          <a:noFill/>
          <a:ln>
            <a:noFill/>
          </a:ln>
        </p:spPr>
      </p:pic>
      <p:sp>
        <p:nvSpPr>
          <p:cNvPr id="200" name="Google Shape;200;p24"/>
          <p:cNvSpPr txBox="1"/>
          <p:nvPr/>
        </p:nvSpPr>
        <p:spPr>
          <a:xfrm>
            <a:off x="1712275" y="3703575"/>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50">
                <a:solidFill>
                  <a:srgbClr val="212121"/>
                </a:solidFill>
                <a:highlight>
                  <a:srgbClr val="FFFFFF"/>
                </a:highlight>
                <a:latin typeface="Courier New"/>
                <a:ea typeface="Courier New"/>
                <a:cs typeface="Courier New"/>
                <a:sym typeface="Courier New"/>
              </a:rPr>
              <a:t>FP on train set:  8.6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212121"/>
                </a:solidFill>
                <a:highlight>
                  <a:srgbClr val="FFFFFF"/>
                </a:highlight>
                <a:latin typeface="Courier New"/>
                <a:ea typeface="Courier New"/>
                <a:cs typeface="Courier New"/>
                <a:sym typeface="Courier New"/>
              </a:rPr>
              <a:t>Best Parameters:  {'penalty': 'l1', 'solver': 'liblinear'}</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212121"/>
                </a:solidFill>
                <a:highlight>
                  <a:srgbClr val="FFFFFF"/>
                </a:highlight>
                <a:latin typeface="Courier New"/>
                <a:ea typeface="Courier New"/>
                <a:cs typeface="Courier New"/>
                <a:sym typeface="Courier New"/>
              </a:rPr>
              <a:t>Confusion Matrix for test set: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212121"/>
                </a:solidFill>
                <a:highlight>
                  <a:srgbClr val="FFFFFF"/>
                </a:highlight>
                <a:latin typeface="Courier New"/>
                <a:ea typeface="Courier New"/>
                <a:cs typeface="Courier New"/>
                <a:sym typeface="Courier New"/>
              </a:rPr>
              <a:t> [[2157   16]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s" sz="1050">
                <a:solidFill>
                  <a:srgbClr val="212121"/>
                </a:solidFill>
                <a:highlight>
                  <a:srgbClr val="FFFFFF"/>
                </a:highlight>
                <a:latin typeface="Courier New"/>
                <a:ea typeface="Courier New"/>
                <a:cs typeface="Courier New"/>
                <a:sym typeface="Courier New"/>
              </a:rPr>
              <a:t> [ 781   28]]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265500" y="1816950"/>
            <a:ext cx="4045200" cy="1509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Predicción</a:t>
            </a:r>
            <a:endParaRPr/>
          </a:p>
          <a:p>
            <a:pPr indent="0" lvl="0" marL="0" rtl="0" algn="ctr">
              <a:spcBef>
                <a:spcPts val="0"/>
              </a:spcBef>
              <a:spcAft>
                <a:spcPts val="0"/>
              </a:spcAft>
              <a:buNone/>
            </a:pPr>
            <a:r>
              <a:rPr lang="es"/>
              <a:t>Final</a:t>
            </a:r>
            <a:endParaRPr/>
          </a:p>
        </p:txBody>
      </p:sp>
      <p:sp>
        <p:nvSpPr>
          <p:cNvPr id="206" name="Google Shape;206;p25"/>
          <p:cNvSpPr txBox="1"/>
          <p:nvPr>
            <p:ph idx="2" type="body"/>
          </p:nvPr>
        </p:nvSpPr>
        <p:spPr>
          <a:xfrm>
            <a:off x="4939500" y="724200"/>
            <a:ext cx="37218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b="1" lang="es"/>
              <a:t>Se utilizó el modelo optimizado de Regresión Logística para realizar las predicciones sobre el dataset objetivo el cual es considerado como información nueva ya que no posee la variable dependiente.</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cxnSp>
        <p:nvCxnSpPr>
          <p:cNvPr id="211" name="Google Shape;211;p26"/>
          <p:cNvCxnSpPr/>
          <p:nvPr/>
        </p:nvCxnSpPr>
        <p:spPr>
          <a:xfrm>
            <a:off x="433425" y="3800483"/>
            <a:ext cx="3891000" cy="0"/>
          </a:xfrm>
          <a:prstGeom prst="straightConnector1">
            <a:avLst/>
          </a:prstGeom>
          <a:noFill/>
          <a:ln cap="flat" cmpd="sng" w="19050">
            <a:solidFill>
              <a:schemeClr val="lt2"/>
            </a:solidFill>
            <a:prstDash val="solid"/>
            <a:round/>
            <a:headEnd len="sm" w="sm" type="none"/>
            <a:tailEnd len="sm" w="sm" type="none"/>
          </a:ln>
        </p:spPr>
      </p:cxnSp>
      <p:cxnSp>
        <p:nvCxnSpPr>
          <p:cNvPr id="212" name="Google Shape;212;p26"/>
          <p:cNvCxnSpPr/>
          <p:nvPr/>
        </p:nvCxnSpPr>
        <p:spPr>
          <a:xfrm>
            <a:off x="4941300" y="3800483"/>
            <a:ext cx="3891000" cy="0"/>
          </a:xfrm>
          <a:prstGeom prst="straightConnector1">
            <a:avLst/>
          </a:prstGeom>
          <a:noFill/>
          <a:ln cap="flat" cmpd="sng" w="19050">
            <a:solidFill>
              <a:schemeClr val="lt2"/>
            </a:solidFill>
            <a:prstDash val="solid"/>
            <a:round/>
            <a:headEnd len="sm" w="sm" type="none"/>
            <a:tailEnd len="sm" w="sm" type="none"/>
          </a:ln>
        </p:spPr>
      </p:cxnSp>
      <p:sp>
        <p:nvSpPr>
          <p:cNvPr id="213" name="Google Shape;213;p26"/>
          <p:cNvSpPr txBox="1"/>
          <p:nvPr>
            <p:ph idx="4294967295" type="body"/>
          </p:nvPr>
        </p:nvSpPr>
        <p:spPr>
          <a:xfrm>
            <a:off x="433425" y="3771900"/>
            <a:ext cx="8398800" cy="530400"/>
          </a:xfrm>
          <a:prstGeom prst="rect">
            <a:avLst/>
          </a:prstGeom>
        </p:spPr>
        <p:txBody>
          <a:bodyPr anchorCtr="0" anchor="b" bIns="91425" lIns="91425" spcFirstLastPara="1" rIns="91425" wrap="square" tIns="91425">
            <a:normAutofit/>
          </a:bodyPr>
          <a:lstStyle/>
          <a:p>
            <a:pPr indent="0" lvl="0" marL="0" rtl="0" algn="ctr">
              <a:lnSpc>
                <a:spcPct val="100000"/>
              </a:lnSpc>
              <a:spcBef>
                <a:spcPts val="0"/>
              </a:spcBef>
              <a:spcAft>
                <a:spcPts val="0"/>
              </a:spcAft>
              <a:buNone/>
            </a:pPr>
            <a:r>
              <a:rPr b="1" lang="es" sz="2100">
                <a:solidFill>
                  <a:schemeClr val="accent3"/>
                </a:solidFill>
              </a:rPr>
              <a:t>Posibles Regiones Epítopos</a:t>
            </a:r>
            <a:endParaRPr b="1" sz="2100">
              <a:solidFill>
                <a:schemeClr val="accent3"/>
              </a:solidFill>
            </a:endParaRPr>
          </a:p>
        </p:txBody>
      </p:sp>
      <p:sp>
        <p:nvSpPr>
          <p:cNvPr id="214" name="Google Shape;214;p26"/>
          <p:cNvSpPr txBox="1"/>
          <p:nvPr>
            <p:ph idx="4294967295" type="body"/>
          </p:nvPr>
        </p:nvSpPr>
        <p:spPr>
          <a:xfrm>
            <a:off x="318857" y="4228050"/>
            <a:ext cx="8594400" cy="639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sz="1200"/>
              <a:t>Zonas (secuencias de aminoácidos) predichas por el modelo principal seleccionado a ser viables como generadoras de anticuerpos en la proteína “spike” del virus SARS-CoV-2 (P0DTC2-&gt;6VYB_A)</a:t>
            </a:r>
            <a:endParaRPr sz="1200"/>
          </a:p>
        </p:txBody>
      </p:sp>
      <p:pic>
        <p:nvPicPr>
          <p:cNvPr id="215" name="Google Shape;215;p26"/>
          <p:cNvPicPr preferRelativeResize="0"/>
          <p:nvPr/>
        </p:nvPicPr>
        <p:blipFill>
          <a:blip r:embed="rId3">
            <a:alphaModFix/>
          </a:blip>
          <a:stretch>
            <a:fillRect/>
          </a:stretch>
        </p:blipFill>
        <p:spPr>
          <a:xfrm>
            <a:off x="1146038" y="209550"/>
            <a:ext cx="2465787" cy="3467099"/>
          </a:xfrm>
          <a:prstGeom prst="rect">
            <a:avLst/>
          </a:prstGeom>
          <a:noFill/>
          <a:ln>
            <a:noFill/>
          </a:ln>
        </p:spPr>
      </p:pic>
      <p:pic>
        <p:nvPicPr>
          <p:cNvPr id="216" name="Google Shape;216;p26"/>
          <p:cNvPicPr preferRelativeResize="0"/>
          <p:nvPr/>
        </p:nvPicPr>
        <p:blipFill>
          <a:blip r:embed="rId4">
            <a:alphaModFix/>
          </a:blip>
          <a:stretch>
            <a:fillRect/>
          </a:stretch>
        </p:blipFill>
        <p:spPr>
          <a:xfrm>
            <a:off x="5592312" y="209550"/>
            <a:ext cx="2465787" cy="3467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20" name="Shape 220"/>
        <p:cNvGrpSpPr/>
        <p:nvPr/>
      </p:nvGrpSpPr>
      <p:grpSpPr>
        <a:xfrm>
          <a:off x="0" y="0"/>
          <a:ext cx="0" cy="0"/>
          <a:chOff x="0" y="0"/>
          <a:chExt cx="0" cy="0"/>
        </a:xfrm>
      </p:grpSpPr>
      <p:sp>
        <p:nvSpPr>
          <p:cNvPr id="221" name="Google Shape;221;p27"/>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1600"/>
              </a:spcAft>
              <a:buNone/>
            </a:pPr>
            <a:r>
              <a:rPr lang="es"/>
              <a:t>Conclusiones</a:t>
            </a:r>
            <a:endParaRPr/>
          </a:p>
        </p:txBody>
      </p:sp>
      <p:sp>
        <p:nvSpPr>
          <p:cNvPr id="222" name="Google Shape;222;p27"/>
          <p:cNvSpPr txBox="1"/>
          <p:nvPr>
            <p:ph idx="4294967295" type="body"/>
          </p:nvPr>
        </p:nvSpPr>
        <p:spPr>
          <a:xfrm>
            <a:off x="4939500" y="3437850"/>
            <a:ext cx="3721800" cy="98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s" sz="1300">
                <a:solidFill>
                  <a:schemeClr val="lt1"/>
                </a:solidFill>
              </a:rPr>
              <a:t>Se combinaron los resultados de ambos modelos para desplegar solamente las predicciones comunes entre ellos</a:t>
            </a:r>
            <a:endParaRPr sz="13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8"/>
          <p:cNvPicPr preferRelativeResize="0"/>
          <p:nvPr/>
        </p:nvPicPr>
        <p:blipFill>
          <a:blip r:embed="rId3">
            <a:alphaModFix/>
          </a:blip>
          <a:stretch>
            <a:fillRect/>
          </a:stretch>
        </p:blipFill>
        <p:spPr>
          <a:xfrm>
            <a:off x="3708213" y="464847"/>
            <a:ext cx="5347576" cy="3036115"/>
          </a:xfrm>
          <a:prstGeom prst="rect">
            <a:avLst/>
          </a:prstGeom>
          <a:noFill/>
          <a:ln>
            <a:noFill/>
          </a:ln>
        </p:spPr>
      </p:pic>
      <p:pic>
        <p:nvPicPr>
          <p:cNvPr id="228" name="Google Shape;228;p28"/>
          <p:cNvPicPr preferRelativeResize="0"/>
          <p:nvPr/>
        </p:nvPicPr>
        <p:blipFill>
          <a:blip r:embed="rId4">
            <a:alphaModFix/>
          </a:blip>
          <a:stretch>
            <a:fillRect/>
          </a:stretch>
        </p:blipFill>
        <p:spPr>
          <a:xfrm>
            <a:off x="1867752" y="490875"/>
            <a:ext cx="1675675" cy="3119998"/>
          </a:xfrm>
          <a:prstGeom prst="rect">
            <a:avLst/>
          </a:prstGeom>
          <a:noFill/>
          <a:ln>
            <a:noFill/>
          </a:ln>
        </p:spPr>
      </p:pic>
      <p:grpSp>
        <p:nvGrpSpPr>
          <p:cNvPr id="229" name="Google Shape;229;p28"/>
          <p:cNvGrpSpPr/>
          <p:nvPr/>
        </p:nvGrpSpPr>
        <p:grpSpPr>
          <a:xfrm>
            <a:off x="418072" y="861263"/>
            <a:ext cx="1239023" cy="2243251"/>
            <a:chOff x="598925" y="210100"/>
            <a:chExt cx="1363662" cy="2391526"/>
          </a:xfrm>
        </p:grpSpPr>
        <p:pic>
          <p:nvPicPr>
            <p:cNvPr id="230" name="Google Shape;230;p28"/>
            <p:cNvPicPr preferRelativeResize="0"/>
            <p:nvPr/>
          </p:nvPicPr>
          <p:blipFill rotWithShape="1">
            <a:blip r:embed="rId5">
              <a:alphaModFix/>
            </a:blip>
            <a:srcRect b="0" l="0" r="72095" t="0"/>
            <a:stretch/>
          </p:blipFill>
          <p:spPr>
            <a:xfrm>
              <a:off x="598925" y="210100"/>
              <a:ext cx="604226" cy="2391526"/>
            </a:xfrm>
            <a:prstGeom prst="rect">
              <a:avLst/>
            </a:prstGeom>
            <a:noFill/>
            <a:ln>
              <a:noFill/>
            </a:ln>
          </p:spPr>
        </p:pic>
        <p:pic>
          <p:nvPicPr>
            <p:cNvPr id="231" name="Google Shape;231;p28"/>
            <p:cNvPicPr preferRelativeResize="0"/>
            <p:nvPr/>
          </p:nvPicPr>
          <p:blipFill rotWithShape="1">
            <a:blip r:embed="rId5">
              <a:alphaModFix/>
            </a:blip>
            <a:srcRect b="0" l="64927" r="0" t="0"/>
            <a:stretch/>
          </p:blipFill>
          <p:spPr>
            <a:xfrm>
              <a:off x="1203150" y="210100"/>
              <a:ext cx="759437" cy="2391526"/>
            </a:xfrm>
            <a:prstGeom prst="rect">
              <a:avLst/>
            </a:prstGeom>
            <a:noFill/>
            <a:ln>
              <a:noFill/>
            </a:ln>
          </p:spPr>
        </p:pic>
      </p:grpSp>
      <p:sp>
        <p:nvSpPr>
          <p:cNvPr id="232" name="Google Shape;232;p28"/>
          <p:cNvSpPr txBox="1"/>
          <p:nvPr>
            <p:ph idx="1" type="body"/>
          </p:nvPr>
        </p:nvSpPr>
        <p:spPr>
          <a:xfrm>
            <a:off x="274775" y="3803300"/>
            <a:ext cx="6169500" cy="9021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1200"/>
              </a:spcAft>
              <a:buNone/>
            </a:pPr>
            <a:r>
              <a:rPr lang="es" sz="1200"/>
              <a:t>A pesar de haber predicciones conjuntas en más de 30 secuencias individuales, al mapearlas en la secuencia total de la proteína se puede observar que las regiones predichas son en realidad cuatro principales, una de las cuales posee la mayor densidad de predicciones. Al analizar las posiciones de las secuencias mencionadas, se observa que la codificada con el color verde corresponde al punto de conexión de la proteína pico con el manto fosfolípido del virus así que las tres anteriores son candidatos probables a ser puntos de conexión para anticuerpos.</a:t>
            </a:r>
            <a:endParaRPr sz="1200"/>
          </a:p>
        </p:txBody>
      </p:sp>
      <p:sp>
        <p:nvSpPr>
          <p:cNvPr id="233" name="Google Shape;233;p28"/>
          <p:cNvSpPr/>
          <p:nvPr/>
        </p:nvSpPr>
        <p:spPr>
          <a:xfrm>
            <a:off x="1867688" y="978600"/>
            <a:ext cx="1675800" cy="2721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1867750" y="1250700"/>
            <a:ext cx="1675800" cy="2360100"/>
          </a:xfrm>
          <a:prstGeom prst="roundRect">
            <a:avLst>
              <a:gd fmla="val 16667" name="adj"/>
            </a:avLst>
          </a:prstGeom>
          <a:noFill/>
          <a:ln cap="flat" cmpd="sng" w="9525">
            <a:solidFill>
              <a:srgbClr val="46C9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1867800" y="584100"/>
            <a:ext cx="1675800" cy="1788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1867800" y="762900"/>
            <a:ext cx="1675800" cy="2157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28"/>
          <p:cNvCxnSpPr>
            <a:stCxn id="233" idx="3"/>
          </p:cNvCxnSpPr>
          <p:nvPr/>
        </p:nvCxnSpPr>
        <p:spPr>
          <a:xfrm>
            <a:off x="3543488" y="1114650"/>
            <a:ext cx="2987100" cy="1181700"/>
          </a:xfrm>
          <a:prstGeom prst="straightConnector1">
            <a:avLst/>
          </a:prstGeom>
          <a:noFill/>
          <a:ln cap="flat" cmpd="sng" w="9525">
            <a:solidFill>
              <a:srgbClr val="9900FF"/>
            </a:solidFill>
            <a:prstDash val="dash"/>
            <a:round/>
            <a:headEnd len="med" w="med" type="none"/>
            <a:tailEnd len="med" w="med" type="none"/>
          </a:ln>
        </p:spPr>
      </p:cxnSp>
      <p:cxnSp>
        <p:nvCxnSpPr>
          <p:cNvPr id="238" name="Google Shape;238;p28"/>
          <p:cNvCxnSpPr>
            <a:stCxn id="235" idx="3"/>
          </p:cNvCxnSpPr>
          <p:nvPr/>
        </p:nvCxnSpPr>
        <p:spPr>
          <a:xfrm>
            <a:off x="3543600" y="673500"/>
            <a:ext cx="790200" cy="202500"/>
          </a:xfrm>
          <a:prstGeom prst="straightConnector1">
            <a:avLst/>
          </a:prstGeom>
          <a:noFill/>
          <a:ln cap="flat" cmpd="sng" w="9525">
            <a:solidFill>
              <a:srgbClr val="FF9900"/>
            </a:solidFill>
            <a:prstDash val="dash"/>
            <a:round/>
            <a:headEnd len="med" w="med" type="none"/>
            <a:tailEnd len="med" w="med" type="none"/>
          </a:ln>
        </p:spPr>
      </p:cxnSp>
      <p:cxnSp>
        <p:nvCxnSpPr>
          <p:cNvPr id="239" name="Google Shape;239;p28"/>
          <p:cNvCxnSpPr>
            <a:stCxn id="236" idx="3"/>
          </p:cNvCxnSpPr>
          <p:nvPr/>
        </p:nvCxnSpPr>
        <p:spPr>
          <a:xfrm>
            <a:off x="3543600" y="870750"/>
            <a:ext cx="2349900" cy="629100"/>
          </a:xfrm>
          <a:prstGeom prst="straightConnector1">
            <a:avLst/>
          </a:prstGeom>
          <a:noFill/>
          <a:ln cap="flat" cmpd="sng" w="9525">
            <a:solidFill>
              <a:srgbClr val="0000FF"/>
            </a:solidFill>
            <a:prstDash val="dash"/>
            <a:round/>
            <a:headEnd len="med" w="med" type="none"/>
            <a:tailEnd len="med" w="med" type="none"/>
          </a:ln>
        </p:spPr>
      </p:cxnSp>
      <p:cxnSp>
        <p:nvCxnSpPr>
          <p:cNvPr id="240" name="Google Shape;240;p28"/>
          <p:cNvCxnSpPr>
            <a:stCxn id="234" idx="3"/>
          </p:cNvCxnSpPr>
          <p:nvPr/>
        </p:nvCxnSpPr>
        <p:spPr>
          <a:xfrm>
            <a:off x="3543550" y="2430750"/>
            <a:ext cx="1805700" cy="635400"/>
          </a:xfrm>
          <a:prstGeom prst="straightConnector1">
            <a:avLst/>
          </a:prstGeom>
          <a:noFill/>
          <a:ln cap="flat" cmpd="sng" w="9525">
            <a:solidFill>
              <a:srgbClr val="46C918"/>
            </a:solidFill>
            <a:prstDash val="dash"/>
            <a:round/>
            <a:headEnd len="med" w="med" type="none"/>
            <a:tailEnd len="med" w="med" type="none"/>
          </a:ln>
        </p:spPr>
      </p:cxnSp>
      <p:sp>
        <p:nvSpPr>
          <p:cNvPr id="241" name="Google Shape;241;p28"/>
          <p:cNvSpPr txBox="1"/>
          <p:nvPr/>
        </p:nvSpPr>
        <p:spPr>
          <a:xfrm>
            <a:off x="5762500" y="190550"/>
            <a:ext cx="123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Roboto"/>
                <a:ea typeface="Roboto"/>
                <a:cs typeface="Roboto"/>
                <a:sym typeface="Roboto"/>
              </a:rPr>
              <a:t>P0DTC2 - 6VYB_A</a:t>
            </a:r>
            <a:endParaRPr sz="1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9"/>
          <p:cNvPicPr preferRelativeResize="0"/>
          <p:nvPr/>
        </p:nvPicPr>
        <p:blipFill>
          <a:blip r:embed="rId3">
            <a:alphaModFix/>
          </a:blip>
          <a:stretch>
            <a:fillRect/>
          </a:stretch>
        </p:blipFill>
        <p:spPr>
          <a:xfrm>
            <a:off x="1950500" y="680863"/>
            <a:ext cx="5243000" cy="4369175"/>
          </a:xfrm>
          <a:prstGeom prst="rect">
            <a:avLst/>
          </a:prstGeom>
          <a:noFill/>
          <a:ln>
            <a:noFill/>
          </a:ln>
        </p:spPr>
      </p:pic>
      <p:sp>
        <p:nvSpPr>
          <p:cNvPr id="247" name="Google Shape;247;p29"/>
          <p:cNvSpPr txBox="1"/>
          <p:nvPr/>
        </p:nvSpPr>
        <p:spPr>
          <a:xfrm>
            <a:off x="337800" y="199125"/>
            <a:ext cx="8468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3000">
                <a:solidFill>
                  <a:schemeClr val="dk1"/>
                </a:solidFill>
                <a:latin typeface="Roboto"/>
                <a:ea typeface="Roboto"/>
                <a:cs typeface="Roboto"/>
                <a:sym typeface="Roboto"/>
              </a:rPr>
              <a:t>Visualización de Regiones Epítopos</a:t>
            </a:r>
            <a:endParaRPr sz="3000">
              <a:solidFill>
                <a:schemeClr val="dk1"/>
              </a:solidFill>
              <a:latin typeface="Roboto"/>
              <a:ea typeface="Roboto"/>
              <a:cs typeface="Roboto"/>
              <a:sym typeface="Roboto"/>
            </a:endParaRPr>
          </a:p>
        </p:txBody>
      </p:sp>
      <p:sp>
        <p:nvSpPr>
          <p:cNvPr id="248" name="Google Shape;248;p29"/>
          <p:cNvSpPr txBox="1"/>
          <p:nvPr/>
        </p:nvSpPr>
        <p:spPr>
          <a:xfrm>
            <a:off x="157600" y="4680750"/>
            <a:ext cx="365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Roboto"/>
                <a:ea typeface="Roboto"/>
                <a:cs typeface="Roboto"/>
                <a:sym typeface="Roboto"/>
              </a:rPr>
              <a:t>* </a:t>
            </a:r>
            <a:r>
              <a:rPr lang="es" sz="1200">
                <a:latin typeface="Roboto"/>
                <a:ea typeface="Roboto"/>
                <a:cs typeface="Roboto"/>
                <a:sym typeface="Roboto"/>
              </a:rPr>
              <a:t>Representación 3D real de la proteína 6VYB</a:t>
            </a:r>
            <a:endParaRPr sz="1200">
              <a:latin typeface="Roboto"/>
              <a:ea typeface="Roboto"/>
              <a:cs typeface="Roboto"/>
              <a:sym typeface="Roboto"/>
            </a:endParaRPr>
          </a:p>
        </p:txBody>
      </p:sp>
      <p:sp>
        <p:nvSpPr>
          <p:cNvPr id="249" name="Google Shape;249;p29"/>
          <p:cNvSpPr txBox="1"/>
          <p:nvPr/>
        </p:nvSpPr>
        <p:spPr>
          <a:xfrm>
            <a:off x="5766900" y="4680750"/>
            <a:ext cx="303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Roboto"/>
                <a:ea typeface="Roboto"/>
                <a:cs typeface="Roboto"/>
                <a:sym typeface="Roboto"/>
              </a:rPr>
              <a:t>* Regiones Epítopos codificadas por color</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Referencias</a:t>
            </a:r>
            <a:endParaRPr/>
          </a:p>
        </p:txBody>
      </p:sp>
      <p:sp>
        <p:nvSpPr>
          <p:cNvPr id="255" name="Google Shape;255;p30"/>
          <p:cNvSpPr txBox="1"/>
          <p:nvPr>
            <p:ph idx="1" type="body"/>
          </p:nvPr>
        </p:nvSpPr>
        <p:spPr>
          <a:xfrm>
            <a:off x="0" y="1490500"/>
            <a:ext cx="3483900" cy="3103200"/>
          </a:xfrm>
          <a:prstGeom prst="rect">
            <a:avLst/>
          </a:prstGeom>
        </p:spPr>
        <p:txBody>
          <a:bodyPr anchorCtr="0" anchor="t" bIns="91425" lIns="91425" spcFirstLastPara="1" rIns="91425" wrap="square" tIns="91425">
            <a:normAutofit/>
          </a:bodyPr>
          <a:lstStyle/>
          <a:p>
            <a:pPr indent="-285750" lvl="0" marL="457200" rtl="0" algn="l">
              <a:spcBef>
                <a:spcPts val="0"/>
              </a:spcBef>
              <a:spcAft>
                <a:spcPts val="0"/>
              </a:spcAft>
              <a:buSzPts val="900"/>
              <a:buChar char="●"/>
            </a:pPr>
            <a:r>
              <a:rPr lang="es" sz="900" u="sng">
                <a:solidFill>
                  <a:schemeClr val="hlink"/>
                </a:solidFill>
                <a:hlinkClick r:id="rId3"/>
              </a:rPr>
              <a:t>https://sites.bu.edu/covid-corps/projects/science-communication/types-of-vaccines-infographics/</a:t>
            </a:r>
            <a:endParaRPr sz="900">
              <a:solidFill>
                <a:srgbClr val="625B53"/>
              </a:solidFill>
            </a:endParaRPr>
          </a:p>
          <a:p>
            <a:pPr indent="0" lvl="0" marL="0" rtl="0" algn="l">
              <a:spcBef>
                <a:spcPts val="0"/>
              </a:spcBef>
              <a:spcAft>
                <a:spcPts val="0"/>
              </a:spcAft>
              <a:buNone/>
            </a:pPr>
            <a:r>
              <a:t/>
            </a:r>
            <a:endParaRPr sz="900">
              <a:solidFill>
                <a:srgbClr val="625B53"/>
              </a:solidFill>
            </a:endParaRPr>
          </a:p>
          <a:p>
            <a:pPr indent="-285750" lvl="0" marL="457200" rtl="0" algn="l">
              <a:spcBef>
                <a:spcPts val="0"/>
              </a:spcBef>
              <a:spcAft>
                <a:spcPts val="0"/>
              </a:spcAft>
              <a:buSzPts val="900"/>
              <a:buChar char="●"/>
            </a:pPr>
            <a:r>
              <a:rPr lang="es" sz="900" u="sng">
                <a:solidFill>
                  <a:schemeClr val="hlink"/>
                </a:solidFill>
                <a:hlinkClick r:id="rId4"/>
              </a:rPr>
              <a:t>https://swissmodel.expasy.org/repository/uniprot/P0DTC2?template=6vyb</a:t>
            </a:r>
            <a:endParaRPr sz="900">
              <a:solidFill>
                <a:srgbClr val="625B53"/>
              </a:solidFill>
            </a:endParaRPr>
          </a:p>
          <a:p>
            <a:pPr indent="0" lvl="0" marL="457200" rtl="0" algn="l">
              <a:spcBef>
                <a:spcPts val="0"/>
              </a:spcBef>
              <a:spcAft>
                <a:spcPts val="0"/>
              </a:spcAft>
              <a:buNone/>
            </a:pPr>
            <a:r>
              <a:t/>
            </a:r>
            <a:endParaRPr sz="900">
              <a:solidFill>
                <a:srgbClr val="625B53"/>
              </a:solidFill>
            </a:endParaRPr>
          </a:p>
          <a:p>
            <a:pPr indent="-285750" lvl="0" marL="457200" rtl="0" algn="l">
              <a:spcBef>
                <a:spcPts val="0"/>
              </a:spcBef>
              <a:spcAft>
                <a:spcPts val="0"/>
              </a:spcAft>
              <a:buClr>
                <a:srgbClr val="625B53"/>
              </a:buClr>
              <a:buSzPts val="900"/>
              <a:buChar char="●"/>
            </a:pPr>
            <a:r>
              <a:rPr lang="es" sz="900" u="sng">
                <a:solidFill>
                  <a:schemeClr val="hlink"/>
                </a:solidFill>
                <a:hlinkClick r:id="rId5"/>
              </a:rPr>
              <a:t>https://www.frontiersin.org/articles/10.3389/fimmu.2019.00298/full</a:t>
            </a:r>
            <a:endParaRPr sz="900">
              <a:solidFill>
                <a:srgbClr val="625B53"/>
              </a:solidFill>
            </a:endParaRPr>
          </a:p>
          <a:p>
            <a:pPr indent="0" lvl="0" marL="457200" rtl="0" algn="l">
              <a:spcBef>
                <a:spcPts val="0"/>
              </a:spcBef>
              <a:spcAft>
                <a:spcPts val="0"/>
              </a:spcAft>
              <a:buNone/>
            </a:pPr>
            <a:r>
              <a:t/>
            </a:r>
            <a:endParaRPr sz="900">
              <a:solidFill>
                <a:srgbClr val="625B53"/>
              </a:solidFill>
            </a:endParaRPr>
          </a:p>
          <a:p>
            <a:pPr indent="-285750" lvl="0" marL="457200" rtl="0" algn="l">
              <a:spcBef>
                <a:spcPts val="0"/>
              </a:spcBef>
              <a:spcAft>
                <a:spcPts val="0"/>
              </a:spcAft>
              <a:buClr>
                <a:srgbClr val="625B53"/>
              </a:buClr>
              <a:buSzPts val="900"/>
              <a:buChar char="●"/>
            </a:pPr>
            <a:r>
              <a:rPr lang="es" sz="900" u="sng">
                <a:solidFill>
                  <a:schemeClr val="hlink"/>
                </a:solidFill>
                <a:hlinkClick r:id="rId6"/>
              </a:rPr>
              <a:t>https://covalx.com/epitope-mapping-overview.php</a:t>
            </a:r>
            <a:endParaRPr sz="900">
              <a:solidFill>
                <a:srgbClr val="625B53"/>
              </a:solidFill>
            </a:endParaRPr>
          </a:p>
          <a:p>
            <a:pPr indent="0" lvl="0" marL="0" rtl="0" algn="l">
              <a:spcBef>
                <a:spcPts val="0"/>
              </a:spcBef>
              <a:spcAft>
                <a:spcPts val="0"/>
              </a:spcAft>
              <a:buNone/>
            </a:pPr>
            <a:r>
              <a:t/>
            </a:r>
            <a:endParaRPr sz="900">
              <a:solidFill>
                <a:srgbClr val="625B53"/>
              </a:solidFill>
            </a:endParaRPr>
          </a:p>
          <a:p>
            <a:pPr indent="-285750" lvl="0" marL="457200" rtl="0" algn="l">
              <a:spcBef>
                <a:spcPts val="0"/>
              </a:spcBef>
              <a:spcAft>
                <a:spcPts val="0"/>
              </a:spcAft>
              <a:buClr>
                <a:srgbClr val="625B53"/>
              </a:buClr>
              <a:buSzPts val="900"/>
              <a:buChar char="●"/>
            </a:pPr>
            <a:r>
              <a:rPr lang="es" sz="900" u="sng">
                <a:solidFill>
                  <a:schemeClr val="hlink"/>
                </a:solidFill>
                <a:hlinkClick r:id="rId7"/>
              </a:rPr>
              <a:t>https://scikit-learn.org/stable/</a:t>
            </a:r>
            <a:endParaRPr sz="900">
              <a:solidFill>
                <a:srgbClr val="625B53"/>
              </a:solidFill>
            </a:endParaRPr>
          </a:p>
          <a:p>
            <a:pPr indent="0" lvl="0" marL="0" rtl="0" algn="l">
              <a:spcBef>
                <a:spcPts val="0"/>
              </a:spcBef>
              <a:spcAft>
                <a:spcPts val="0"/>
              </a:spcAft>
              <a:buNone/>
            </a:pPr>
            <a:r>
              <a:t/>
            </a:r>
            <a:endParaRPr sz="900">
              <a:solidFill>
                <a:srgbClr val="625B53"/>
              </a:solidFill>
            </a:endParaRPr>
          </a:p>
          <a:p>
            <a:pPr indent="0" lvl="0" marL="0" rtl="0" algn="l">
              <a:spcBef>
                <a:spcPts val="0"/>
              </a:spcBef>
              <a:spcAft>
                <a:spcPts val="0"/>
              </a:spcAft>
              <a:buNone/>
            </a:pPr>
            <a:r>
              <a:t/>
            </a:r>
            <a:endParaRPr sz="900">
              <a:solidFill>
                <a:srgbClr val="625B53"/>
              </a:solidFill>
            </a:endParaRPr>
          </a:p>
          <a:p>
            <a:pPr indent="0" lvl="0" marL="0" rtl="0" algn="l">
              <a:spcBef>
                <a:spcPts val="0"/>
              </a:spcBef>
              <a:spcAft>
                <a:spcPts val="0"/>
              </a:spcAft>
              <a:buNone/>
            </a:pPr>
            <a:r>
              <a:t/>
            </a:r>
            <a:endParaRPr sz="900">
              <a:solidFill>
                <a:srgbClr val="625B53"/>
              </a:solidFill>
            </a:endParaRPr>
          </a:p>
          <a:p>
            <a:pPr indent="0" lvl="0" marL="0" rtl="0" algn="l">
              <a:spcBef>
                <a:spcPts val="0"/>
              </a:spcBef>
              <a:spcAft>
                <a:spcPts val="0"/>
              </a:spcAft>
              <a:buNone/>
            </a:pPr>
            <a:r>
              <a:t/>
            </a:r>
            <a:endParaRPr sz="900">
              <a:solidFill>
                <a:srgbClr val="625B53"/>
              </a:solidFill>
            </a:endParaRPr>
          </a:p>
          <a:p>
            <a:pPr indent="0" lvl="0" marL="0" rtl="0" algn="l">
              <a:spcBef>
                <a:spcPts val="0"/>
              </a:spcBef>
              <a:spcAft>
                <a:spcPts val="0"/>
              </a:spcAft>
              <a:buNone/>
            </a:pPr>
            <a:r>
              <a:t/>
            </a:r>
            <a:endParaRPr sz="900">
              <a:solidFill>
                <a:srgbClr val="625B53"/>
              </a:solidFill>
            </a:endParaRPr>
          </a:p>
        </p:txBody>
      </p:sp>
      <p:pic>
        <p:nvPicPr>
          <p:cNvPr id="256" name="Google Shape;256;p30"/>
          <p:cNvPicPr preferRelativeResize="0"/>
          <p:nvPr/>
        </p:nvPicPr>
        <p:blipFill>
          <a:blip r:embed="rId8">
            <a:alphaModFix/>
          </a:blip>
          <a:stretch>
            <a:fillRect/>
          </a:stretch>
        </p:blipFill>
        <p:spPr>
          <a:xfrm>
            <a:off x="3483900" y="989450"/>
            <a:ext cx="5660100" cy="31645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185825" y="185825"/>
            <a:ext cx="455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dk1"/>
                </a:solidFill>
                <a:latin typeface="Roboto"/>
                <a:ea typeface="Roboto"/>
                <a:cs typeface="Roboto"/>
                <a:sym typeface="Roboto"/>
              </a:rPr>
              <a:t>Introducción al Problema</a:t>
            </a:r>
            <a:endParaRPr sz="3000">
              <a:solidFill>
                <a:schemeClr val="dk1"/>
              </a:solidFill>
              <a:latin typeface="Roboto"/>
              <a:ea typeface="Roboto"/>
              <a:cs typeface="Roboto"/>
              <a:sym typeface="Roboto"/>
            </a:endParaRPr>
          </a:p>
        </p:txBody>
      </p:sp>
      <p:pic>
        <p:nvPicPr>
          <p:cNvPr id="93" name="Google Shape;93;p14"/>
          <p:cNvPicPr preferRelativeResize="0"/>
          <p:nvPr/>
        </p:nvPicPr>
        <p:blipFill>
          <a:blip r:embed="rId3">
            <a:alphaModFix/>
          </a:blip>
          <a:stretch>
            <a:fillRect/>
          </a:stretch>
        </p:blipFill>
        <p:spPr>
          <a:xfrm>
            <a:off x="152400" y="984725"/>
            <a:ext cx="3179249" cy="1216275"/>
          </a:xfrm>
          <a:prstGeom prst="rect">
            <a:avLst/>
          </a:prstGeom>
          <a:noFill/>
          <a:ln>
            <a:noFill/>
          </a:ln>
        </p:spPr>
      </p:pic>
      <p:sp>
        <p:nvSpPr>
          <p:cNvPr id="94" name="Google Shape;94;p14"/>
          <p:cNvSpPr txBox="1"/>
          <p:nvPr/>
        </p:nvSpPr>
        <p:spPr>
          <a:xfrm>
            <a:off x="3505825" y="961813"/>
            <a:ext cx="52296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Roboto"/>
                <a:ea typeface="Roboto"/>
                <a:cs typeface="Roboto"/>
                <a:sym typeface="Roboto"/>
              </a:rPr>
              <a:t>La ciencia de datos ha probado ser bastante útil en proveer una perspectiva nueva a algunos de los problemas más complicados de la actualidad, incluyendo aquellos relacionados con la elaboración de vacunas para diferentes enfermedades cuyos efectos han mostrado ser bastante preocupantes.</a:t>
            </a:r>
            <a:endParaRPr>
              <a:latin typeface="Roboto"/>
              <a:ea typeface="Roboto"/>
              <a:cs typeface="Roboto"/>
              <a:sym typeface="Roboto"/>
            </a:endParaRPr>
          </a:p>
        </p:txBody>
      </p:sp>
      <p:pic>
        <p:nvPicPr>
          <p:cNvPr id="95" name="Google Shape;95;p14"/>
          <p:cNvPicPr preferRelativeResize="0"/>
          <p:nvPr/>
        </p:nvPicPr>
        <p:blipFill>
          <a:blip r:embed="rId4">
            <a:alphaModFix/>
          </a:blip>
          <a:stretch>
            <a:fillRect/>
          </a:stretch>
        </p:blipFill>
        <p:spPr>
          <a:xfrm>
            <a:off x="2435975" y="3269434"/>
            <a:ext cx="2497376" cy="1452800"/>
          </a:xfrm>
          <a:prstGeom prst="rect">
            <a:avLst/>
          </a:prstGeom>
          <a:noFill/>
          <a:ln>
            <a:noFill/>
          </a:ln>
        </p:spPr>
      </p:pic>
      <p:sp>
        <p:nvSpPr>
          <p:cNvPr id="96" name="Google Shape;96;p14"/>
          <p:cNvSpPr txBox="1"/>
          <p:nvPr/>
        </p:nvSpPr>
        <p:spPr>
          <a:xfrm>
            <a:off x="152400" y="2432350"/>
            <a:ext cx="62748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Roboto"/>
                <a:ea typeface="Roboto"/>
                <a:cs typeface="Roboto"/>
                <a:sym typeface="Roboto"/>
              </a:rPr>
              <a:t>Entre estas enfermedades, se ha destacado la reciente pandemia declarada por la OMS (por alcance y peligrosidad) la cual es la enfermedad Covid-19 ocasionada por el virus </a:t>
            </a:r>
            <a:r>
              <a:rPr b="1" lang="es">
                <a:latin typeface="Roboto"/>
                <a:ea typeface="Roboto"/>
                <a:cs typeface="Roboto"/>
                <a:sym typeface="Roboto"/>
              </a:rPr>
              <a:t>SARS-CoV-2</a:t>
            </a:r>
            <a:r>
              <a:rPr lang="es">
                <a:latin typeface="Roboto"/>
                <a:ea typeface="Roboto"/>
                <a:cs typeface="Roboto"/>
                <a:sym typeface="Roboto"/>
              </a:rPr>
              <a:t>.</a:t>
            </a:r>
            <a:endParaRPr>
              <a:latin typeface="Roboto"/>
              <a:ea typeface="Roboto"/>
              <a:cs typeface="Roboto"/>
              <a:sym typeface="Roboto"/>
            </a:endParaRPr>
          </a:p>
        </p:txBody>
      </p:sp>
      <p:pic>
        <p:nvPicPr>
          <p:cNvPr id="97" name="Google Shape;97;p14"/>
          <p:cNvPicPr preferRelativeResize="0"/>
          <p:nvPr/>
        </p:nvPicPr>
        <p:blipFill>
          <a:blip r:embed="rId5">
            <a:alphaModFix/>
          </a:blip>
          <a:stretch>
            <a:fillRect/>
          </a:stretch>
        </p:blipFill>
        <p:spPr>
          <a:xfrm>
            <a:off x="7010813" y="2709562"/>
            <a:ext cx="1724616" cy="554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idx="1" type="body"/>
          </p:nvPr>
        </p:nvSpPr>
        <p:spPr>
          <a:xfrm>
            <a:off x="185825" y="888450"/>
            <a:ext cx="8520600" cy="12513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1200"/>
              </a:spcAft>
              <a:buNone/>
            </a:pPr>
            <a:r>
              <a:rPr lang="es" sz="1400"/>
              <a:t>Se han observado abundantes ejemplos del uso de la ciencia de datos para predecir brotes locales (epidemias) con el objetivo de realizar una mejor </a:t>
            </a:r>
            <a:r>
              <a:rPr lang="es" sz="1400"/>
              <a:t>administración</a:t>
            </a:r>
            <a:r>
              <a:rPr lang="es" sz="1400"/>
              <a:t> de los recursos para atender los nuevos casos, o incluso se ha utilizado para métodos de diagnóstico más eficientes, </a:t>
            </a:r>
            <a:endParaRPr sz="1400"/>
          </a:p>
        </p:txBody>
      </p:sp>
      <p:pic>
        <p:nvPicPr>
          <p:cNvPr id="103" name="Google Shape;103;p15"/>
          <p:cNvPicPr preferRelativeResize="0"/>
          <p:nvPr/>
        </p:nvPicPr>
        <p:blipFill>
          <a:blip r:embed="rId3">
            <a:alphaModFix/>
          </a:blip>
          <a:stretch>
            <a:fillRect/>
          </a:stretch>
        </p:blipFill>
        <p:spPr>
          <a:xfrm>
            <a:off x="473875" y="1769625"/>
            <a:ext cx="3064875" cy="1846425"/>
          </a:xfrm>
          <a:prstGeom prst="rect">
            <a:avLst/>
          </a:prstGeom>
          <a:noFill/>
          <a:ln>
            <a:noFill/>
          </a:ln>
        </p:spPr>
      </p:pic>
      <p:sp>
        <p:nvSpPr>
          <p:cNvPr id="104" name="Google Shape;104;p15"/>
          <p:cNvSpPr txBox="1"/>
          <p:nvPr/>
        </p:nvSpPr>
        <p:spPr>
          <a:xfrm>
            <a:off x="185825" y="185825"/>
            <a:ext cx="455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dk1"/>
                </a:solidFill>
                <a:latin typeface="Roboto"/>
                <a:ea typeface="Roboto"/>
                <a:cs typeface="Roboto"/>
                <a:sym typeface="Roboto"/>
              </a:rPr>
              <a:t>Problema Principal</a:t>
            </a:r>
            <a:endParaRPr sz="3000">
              <a:solidFill>
                <a:schemeClr val="dk1"/>
              </a:solidFill>
              <a:latin typeface="Roboto"/>
              <a:ea typeface="Roboto"/>
              <a:cs typeface="Roboto"/>
              <a:sym typeface="Roboto"/>
            </a:endParaRPr>
          </a:p>
        </p:txBody>
      </p:sp>
      <p:sp>
        <p:nvSpPr>
          <p:cNvPr id="105" name="Google Shape;105;p15"/>
          <p:cNvSpPr txBox="1"/>
          <p:nvPr/>
        </p:nvSpPr>
        <p:spPr>
          <a:xfrm>
            <a:off x="3966125" y="1769613"/>
            <a:ext cx="4740300" cy="1947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a:solidFill>
                  <a:schemeClr val="dk2"/>
                </a:solidFill>
                <a:latin typeface="Roboto"/>
                <a:ea typeface="Roboto"/>
                <a:cs typeface="Roboto"/>
                <a:sym typeface="Roboto"/>
              </a:rPr>
              <a:t>S</a:t>
            </a:r>
            <a:r>
              <a:rPr lang="es">
                <a:solidFill>
                  <a:schemeClr val="dk2"/>
                </a:solidFill>
                <a:latin typeface="Roboto"/>
                <a:ea typeface="Roboto"/>
                <a:cs typeface="Roboto"/>
                <a:sym typeface="Roboto"/>
              </a:rPr>
              <a:t>in embargo, un enfoque diferente que se ha utilizado dentro de empresas farmacéuticas es el de </a:t>
            </a:r>
            <a:r>
              <a:rPr b="1" lang="es">
                <a:solidFill>
                  <a:schemeClr val="dk2"/>
                </a:solidFill>
                <a:latin typeface="Roboto"/>
                <a:ea typeface="Roboto"/>
                <a:cs typeface="Roboto"/>
                <a:sym typeface="Roboto"/>
              </a:rPr>
              <a:t>utilizar estos métodos para agilizar el proceso de fabricación de vacunas contra el virus</a:t>
            </a:r>
            <a:r>
              <a:rPr lang="es">
                <a:solidFill>
                  <a:schemeClr val="dk2"/>
                </a:solidFill>
                <a:latin typeface="Roboto"/>
                <a:ea typeface="Roboto"/>
                <a:cs typeface="Roboto"/>
                <a:sym typeface="Roboto"/>
              </a:rPr>
              <a:t>.</a:t>
            </a:r>
            <a:endParaRPr>
              <a:solidFill>
                <a:schemeClr val="dk2"/>
              </a:solidFill>
              <a:latin typeface="Roboto"/>
              <a:ea typeface="Roboto"/>
              <a:cs typeface="Roboto"/>
              <a:sym typeface="Roboto"/>
            </a:endParaRPr>
          </a:p>
          <a:p>
            <a:pPr indent="0" lvl="0" marL="0" rtl="0" algn="just">
              <a:lnSpc>
                <a:spcPct val="115000"/>
              </a:lnSpc>
              <a:spcBef>
                <a:spcPts val="1200"/>
              </a:spcBef>
              <a:spcAft>
                <a:spcPts val="0"/>
              </a:spcAft>
              <a:buNone/>
            </a:pPr>
            <a:r>
              <a:rPr lang="es">
                <a:solidFill>
                  <a:schemeClr val="dk2"/>
                </a:solidFill>
                <a:latin typeface="Roboto"/>
                <a:ea typeface="Roboto"/>
                <a:cs typeface="Roboto"/>
                <a:sym typeface="Roboto"/>
              </a:rPr>
              <a:t>En este proyecto nos dedicaremos a este último enfoque.</a:t>
            </a:r>
            <a:endParaRPr>
              <a:solidFill>
                <a:schemeClr val="dk2"/>
              </a:solidFill>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p:txBody>
      </p:sp>
      <p:sp>
        <p:nvSpPr>
          <p:cNvPr id="106" name="Google Shape;106;p15"/>
          <p:cNvSpPr txBox="1"/>
          <p:nvPr/>
        </p:nvSpPr>
        <p:spPr>
          <a:xfrm>
            <a:off x="390725" y="4018588"/>
            <a:ext cx="41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a:ea typeface="Roboto"/>
                <a:cs typeface="Roboto"/>
                <a:sym typeface="Roboto"/>
              </a:rPr>
              <a:t>Pero primero, entendamos las bases...</a:t>
            </a:r>
            <a:endParaRPr>
              <a:latin typeface="Roboto"/>
              <a:ea typeface="Roboto"/>
              <a:cs typeface="Roboto"/>
              <a:sym typeface="Roboto"/>
            </a:endParaRPr>
          </a:p>
        </p:txBody>
      </p:sp>
      <p:sp>
        <p:nvSpPr>
          <p:cNvPr id="107" name="Google Shape;107;p15"/>
          <p:cNvSpPr txBox="1"/>
          <p:nvPr/>
        </p:nvSpPr>
        <p:spPr>
          <a:xfrm>
            <a:off x="1663200" y="4418800"/>
            <a:ext cx="41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a:ea typeface="Roboto"/>
                <a:cs typeface="Roboto"/>
                <a:sym typeface="Roboto"/>
              </a:rPr>
              <a:t>Más específicamente, las bases de una vacuna</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6"/>
          <p:cNvPicPr preferRelativeResize="0"/>
          <p:nvPr/>
        </p:nvPicPr>
        <p:blipFill>
          <a:blip r:embed="rId3">
            <a:alphaModFix/>
          </a:blip>
          <a:stretch>
            <a:fillRect/>
          </a:stretch>
        </p:blipFill>
        <p:spPr>
          <a:xfrm>
            <a:off x="1888563" y="2388075"/>
            <a:ext cx="3083826" cy="1840874"/>
          </a:xfrm>
          <a:prstGeom prst="rect">
            <a:avLst/>
          </a:prstGeom>
          <a:noFill/>
          <a:ln>
            <a:noFill/>
          </a:ln>
        </p:spPr>
      </p:pic>
      <p:sp>
        <p:nvSpPr>
          <p:cNvPr id="113" name="Google Shape;113;p16"/>
          <p:cNvSpPr txBox="1"/>
          <p:nvPr>
            <p:ph idx="1" type="body"/>
          </p:nvPr>
        </p:nvSpPr>
        <p:spPr>
          <a:xfrm>
            <a:off x="1670275" y="213625"/>
            <a:ext cx="3713100" cy="12507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None/>
            </a:pPr>
            <a:r>
              <a:rPr lang="es" sz="1400"/>
              <a:t>El objetivo principal de una vacuna es entrenar al sistema inmunológico adaptativo (lento) para reconocer el virus sin los riesgos de exponerlo completamente al mismo.</a:t>
            </a:r>
            <a:endParaRPr sz="1400"/>
          </a:p>
        </p:txBody>
      </p:sp>
      <p:pic>
        <p:nvPicPr>
          <p:cNvPr id="114" name="Google Shape;114;p16"/>
          <p:cNvPicPr preferRelativeResize="0"/>
          <p:nvPr/>
        </p:nvPicPr>
        <p:blipFill rotWithShape="1">
          <a:blip r:embed="rId4">
            <a:alphaModFix/>
          </a:blip>
          <a:srcRect b="0" l="0" r="0" t="2884"/>
          <a:stretch/>
        </p:blipFill>
        <p:spPr>
          <a:xfrm>
            <a:off x="-24175" y="-2125"/>
            <a:ext cx="1554550" cy="4873149"/>
          </a:xfrm>
          <a:prstGeom prst="rect">
            <a:avLst/>
          </a:prstGeom>
          <a:noFill/>
          <a:ln>
            <a:noFill/>
          </a:ln>
        </p:spPr>
      </p:pic>
      <p:sp>
        <p:nvSpPr>
          <p:cNvPr id="115" name="Google Shape;115;p16"/>
          <p:cNvSpPr txBox="1"/>
          <p:nvPr>
            <p:ph idx="1" type="body"/>
          </p:nvPr>
        </p:nvSpPr>
        <p:spPr>
          <a:xfrm>
            <a:off x="1670275" y="1464325"/>
            <a:ext cx="3713100" cy="923700"/>
          </a:xfrm>
          <a:prstGeom prst="rect">
            <a:avLst/>
          </a:prstGeom>
        </p:spPr>
        <p:txBody>
          <a:bodyPr anchorCtr="0" anchor="t" bIns="91425" lIns="91425" spcFirstLastPara="1" rIns="91425" wrap="square" tIns="91425">
            <a:noAutofit/>
          </a:bodyPr>
          <a:lstStyle/>
          <a:p>
            <a:pPr indent="0" lvl="0" marL="0" rtl="0" algn="just">
              <a:lnSpc>
                <a:spcPct val="85000"/>
              </a:lnSpc>
              <a:spcBef>
                <a:spcPts val="0"/>
              </a:spcBef>
              <a:spcAft>
                <a:spcPts val="1200"/>
              </a:spcAft>
              <a:buSzPts val="1018"/>
              <a:buNone/>
            </a:pPr>
            <a:r>
              <a:rPr lang="es" sz="1400"/>
              <a:t>La generación de anticuerpos se realiza por parte de las células “B” (B-cell) y es un método bastante efectivo para combatir cualquier patógeno.</a:t>
            </a:r>
            <a:endParaRPr sz="1400"/>
          </a:p>
        </p:txBody>
      </p:sp>
      <p:sp>
        <p:nvSpPr>
          <p:cNvPr id="116" name="Google Shape;116;p16"/>
          <p:cNvSpPr txBox="1"/>
          <p:nvPr>
            <p:ph idx="1" type="body"/>
          </p:nvPr>
        </p:nvSpPr>
        <p:spPr>
          <a:xfrm>
            <a:off x="4989550" y="2534725"/>
            <a:ext cx="3921000" cy="12507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1200"/>
              </a:spcAft>
              <a:buSzPts val="935"/>
              <a:buNone/>
            </a:pPr>
            <a:r>
              <a:rPr lang="es" sz="1400"/>
              <a:t>Para poder entrenar al sistema inmunológico con el fin de crear anticuerpos específicamente adaptados al SARS-Cov-2, se le debe presentar con una muestra de un antígeno (o generador) para tomarlo de referencia.</a:t>
            </a:r>
            <a:endParaRPr sz="1400"/>
          </a:p>
        </p:txBody>
      </p:sp>
      <p:pic>
        <p:nvPicPr>
          <p:cNvPr id="117" name="Google Shape;117;p16"/>
          <p:cNvPicPr preferRelativeResize="0"/>
          <p:nvPr/>
        </p:nvPicPr>
        <p:blipFill>
          <a:blip r:embed="rId5">
            <a:alphaModFix/>
          </a:blip>
          <a:stretch>
            <a:fillRect/>
          </a:stretch>
        </p:blipFill>
        <p:spPr>
          <a:xfrm>
            <a:off x="5917198" y="631925"/>
            <a:ext cx="2495224" cy="1404975"/>
          </a:xfrm>
          <a:prstGeom prst="rect">
            <a:avLst/>
          </a:prstGeom>
          <a:noFill/>
          <a:ln>
            <a:noFill/>
          </a:ln>
        </p:spPr>
      </p:pic>
      <p:sp>
        <p:nvSpPr>
          <p:cNvPr id="118" name="Google Shape;118;p16"/>
          <p:cNvSpPr txBox="1"/>
          <p:nvPr>
            <p:ph idx="1" type="body"/>
          </p:nvPr>
        </p:nvSpPr>
        <p:spPr>
          <a:xfrm>
            <a:off x="1716225" y="4463625"/>
            <a:ext cx="4509000" cy="4074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1200"/>
              </a:spcAft>
              <a:buSzPts val="935"/>
              <a:buNone/>
            </a:pPr>
            <a:r>
              <a:rPr b="1" lang="es" sz="1200"/>
              <a:t>El antígeno más fácil de usar como muestra es el “pico” o “corona” del virus</a:t>
            </a:r>
            <a:endParaRPr b="1"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nvSpPr>
        <p:spPr>
          <a:xfrm>
            <a:off x="438025" y="230450"/>
            <a:ext cx="80172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latin typeface="Roboto"/>
                <a:ea typeface="Roboto"/>
                <a:cs typeface="Roboto"/>
                <a:sym typeface="Roboto"/>
              </a:rPr>
              <a:t>Las células “B” pueden neutralizar moléculas patógenas atacándolas con mucha especificidad utilizando receptores en su superficie (anticuerpos). Esto se logra mediante interacciones moleculares entre el parátopo (sección del anticuerpo involucrado en la unión) y la región de interacción (epítopo) de su molécula objetivo (antígeno).</a:t>
            </a:r>
            <a:endParaRPr b="1" sz="1200">
              <a:latin typeface="Roboto"/>
              <a:ea typeface="Roboto"/>
              <a:cs typeface="Roboto"/>
              <a:sym typeface="Roboto"/>
            </a:endParaRPr>
          </a:p>
        </p:txBody>
      </p:sp>
      <p:sp>
        <p:nvSpPr>
          <p:cNvPr id="124" name="Google Shape;124;p17"/>
          <p:cNvSpPr txBox="1"/>
          <p:nvPr/>
        </p:nvSpPr>
        <p:spPr>
          <a:xfrm>
            <a:off x="2781600" y="4394600"/>
            <a:ext cx="227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a:ea typeface="Roboto"/>
                <a:cs typeface="Roboto"/>
                <a:sym typeface="Roboto"/>
              </a:rPr>
              <a:t>Ahora a lo que vinimos...</a:t>
            </a:r>
            <a:endParaRPr>
              <a:latin typeface="Roboto"/>
              <a:ea typeface="Roboto"/>
              <a:cs typeface="Roboto"/>
              <a:sym typeface="Roboto"/>
            </a:endParaRPr>
          </a:p>
        </p:txBody>
      </p:sp>
      <p:sp>
        <p:nvSpPr>
          <p:cNvPr id="125" name="Google Shape;125;p17"/>
          <p:cNvSpPr txBox="1"/>
          <p:nvPr/>
        </p:nvSpPr>
        <p:spPr>
          <a:xfrm>
            <a:off x="2507650" y="1227800"/>
            <a:ext cx="23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Roboto"/>
                <a:ea typeface="Roboto"/>
                <a:cs typeface="Roboto"/>
                <a:sym typeface="Roboto"/>
              </a:rPr>
              <a:t>Pero, ¿Qué es el </a:t>
            </a:r>
            <a:r>
              <a:rPr b="1" lang="es">
                <a:latin typeface="Roboto"/>
                <a:ea typeface="Roboto"/>
                <a:cs typeface="Roboto"/>
                <a:sym typeface="Roboto"/>
              </a:rPr>
              <a:t>E</a:t>
            </a:r>
            <a:r>
              <a:rPr b="1" lang="es">
                <a:latin typeface="Roboto"/>
                <a:ea typeface="Roboto"/>
                <a:cs typeface="Roboto"/>
                <a:sym typeface="Roboto"/>
              </a:rPr>
              <a:t>pítopo</a:t>
            </a:r>
            <a:r>
              <a:rPr lang="es">
                <a:latin typeface="Roboto"/>
                <a:ea typeface="Roboto"/>
                <a:cs typeface="Roboto"/>
                <a:sym typeface="Roboto"/>
              </a:rPr>
              <a:t>?</a:t>
            </a:r>
            <a:endParaRPr>
              <a:latin typeface="Roboto"/>
              <a:ea typeface="Roboto"/>
              <a:cs typeface="Roboto"/>
              <a:sym typeface="Roboto"/>
            </a:endParaRPr>
          </a:p>
        </p:txBody>
      </p:sp>
      <p:sp>
        <p:nvSpPr>
          <p:cNvPr id="126" name="Google Shape;126;p17"/>
          <p:cNvSpPr txBox="1"/>
          <p:nvPr/>
        </p:nvSpPr>
        <p:spPr>
          <a:xfrm>
            <a:off x="1981600" y="2880525"/>
            <a:ext cx="40560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solidFill>
                  <a:srgbClr val="333333"/>
                </a:solidFill>
                <a:highlight>
                  <a:srgbClr val="FFFFFF"/>
                </a:highlight>
              </a:rPr>
              <a:t>Una vez que el epítopo y el receptor del anticuerpo se vinculan (como un rompecabezas), la producción de más anticuerpos se estimula con el objetivo específico de adherirse a tantos antígenos como pueda para neutralizar la acción del patógeno.</a:t>
            </a:r>
            <a:endParaRPr>
              <a:latin typeface="Roboto"/>
              <a:ea typeface="Roboto"/>
              <a:cs typeface="Roboto"/>
              <a:sym typeface="Roboto"/>
            </a:endParaRPr>
          </a:p>
        </p:txBody>
      </p:sp>
      <p:sp>
        <p:nvSpPr>
          <p:cNvPr id="127" name="Google Shape;127;p17"/>
          <p:cNvSpPr txBox="1"/>
          <p:nvPr/>
        </p:nvSpPr>
        <p:spPr>
          <a:xfrm>
            <a:off x="1981600" y="1853713"/>
            <a:ext cx="28218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solidFill>
                  <a:srgbClr val="333333"/>
                </a:solidFill>
                <a:highlight>
                  <a:srgbClr val="FFFFFF"/>
                </a:highlight>
              </a:rPr>
              <a:t>Es una región del antígeno a la cual se puede “conectar” el anticuerpo para inutilizarlo.</a:t>
            </a:r>
            <a:endParaRPr>
              <a:latin typeface="Roboto"/>
              <a:ea typeface="Roboto"/>
              <a:cs typeface="Roboto"/>
              <a:sym typeface="Roboto"/>
            </a:endParaRPr>
          </a:p>
        </p:txBody>
      </p:sp>
      <p:pic>
        <p:nvPicPr>
          <p:cNvPr id="128" name="Google Shape;128;p17"/>
          <p:cNvPicPr preferRelativeResize="0"/>
          <p:nvPr/>
        </p:nvPicPr>
        <p:blipFill>
          <a:blip r:embed="rId3">
            <a:alphaModFix/>
          </a:blip>
          <a:stretch>
            <a:fillRect/>
          </a:stretch>
        </p:blipFill>
        <p:spPr>
          <a:xfrm>
            <a:off x="-1" y="1372427"/>
            <a:ext cx="1981589" cy="2342750"/>
          </a:xfrm>
          <a:prstGeom prst="rect">
            <a:avLst/>
          </a:prstGeom>
          <a:noFill/>
          <a:ln>
            <a:noFill/>
          </a:ln>
        </p:spPr>
      </p:pic>
      <p:sp>
        <p:nvSpPr>
          <p:cNvPr id="129" name="Google Shape;129;p17"/>
          <p:cNvSpPr txBox="1"/>
          <p:nvPr/>
        </p:nvSpPr>
        <p:spPr>
          <a:xfrm>
            <a:off x="9371125" y="1227800"/>
            <a:ext cx="3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grpSp>
        <p:nvGrpSpPr>
          <p:cNvPr id="130" name="Google Shape;130;p17"/>
          <p:cNvGrpSpPr/>
          <p:nvPr/>
        </p:nvGrpSpPr>
        <p:grpSpPr>
          <a:xfrm>
            <a:off x="4796925" y="1235450"/>
            <a:ext cx="4347076" cy="2479725"/>
            <a:chOff x="4796925" y="1235450"/>
            <a:chExt cx="4347076" cy="2479725"/>
          </a:xfrm>
        </p:grpSpPr>
        <p:pic>
          <p:nvPicPr>
            <p:cNvPr id="131" name="Google Shape;131;p17"/>
            <p:cNvPicPr preferRelativeResize="0"/>
            <p:nvPr/>
          </p:nvPicPr>
          <p:blipFill rotWithShape="1">
            <a:blip r:embed="rId4">
              <a:alphaModFix/>
            </a:blip>
            <a:srcRect b="2364" l="2476" r="1175" t="2696"/>
            <a:stretch/>
          </p:blipFill>
          <p:spPr>
            <a:xfrm>
              <a:off x="4796925" y="1306025"/>
              <a:ext cx="4347076" cy="2409150"/>
            </a:xfrm>
            <a:prstGeom prst="rect">
              <a:avLst/>
            </a:prstGeom>
            <a:noFill/>
            <a:ln>
              <a:noFill/>
            </a:ln>
          </p:spPr>
        </p:pic>
        <p:sp>
          <p:nvSpPr>
            <p:cNvPr id="132" name="Google Shape;132;p17"/>
            <p:cNvSpPr txBox="1"/>
            <p:nvPr/>
          </p:nvSpPr>
          <p:spPr>
            <a:xfrm>
              <a:off x="7260625" y="1235450"/>
              <a:ext cx="1028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1"/>
                  </a:solidFill>
                  <a:latin typeface="Roboto"/>
                  <a:ea typeface="Roboto"/>
                  <a:cs typeface="Roboto"/>
                  <a:sym typeface="Roboto"/>
                </a:rPr>
                <a:t>Antibody</a:t>
              </a:r>
              <a:endParaRPr sz="1300">
                <a:solidFill>
                  <a:schemeClr val="dk1"/>
                </a:solidFill>
                <a:latin typeface="Roboto"/>
                <a:ea typeface="Roboto"/>
                <a:cs typeface="Roboto"/>
                <a:sym typeface="Roboto"/>
              </a:endParaRPr>
            </a:p>
          </p:txBody>
        </p:sp>
        <p:sp>
          <p:nvSpPr>
            <p:cNvPr id="133" name="Google Shape;133;p17"/>
            <p:cNvSpPr txBox="1"/>
            <p:nvPr/>
          </p:nvSpPr>
          <p:spPr>
            <a:xfrm>
              <a:off x="5222875" y="2379300"/>
              <a:ext cx="803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accent1"/>
                  </a:solidFill>
                  <a:latin typeface="Roboto"/>
                  <a:ea typeface="Roboto"/>
                  <a:cs typeface="Roboto"/>
                  <a:sym typeface="Roboto"/>
                </a:rPr>
                <a:t>Antigen</a:t>
              </a:r>
              <a:endParaRPr sz="1300">
                <a:solidFill>
                  <a:schemeClr val="accent1"/>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nvSpPr>
        <p:spPr>
          <a:xfrm>
            <a:off x="185825" y="790000"/>
            <a:ext cx="3356100" cy="115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rgbClr val="333333"/>
                </a:solidFill>
                <a:highlight>
                  <a:srgbClr val="FFFFFF"/>
                </a:highlight>
              </a:rPr>
              <a:t>Los datos se presentan desde el inicio en tres datasets en formato “.csv” con las siguientes características:</a:t>
            </a:r>
            <a:endParaRPr sz="13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p:txBody>
      </p:sp>
      <p:sp>
        <p:nvSpPr>
          <p:cNvPr id="139" name="Google Shape;139;p18"/>
          <p:cNvSpPr txBox="1"/>
          <p:nvPr/>
        </p:nvSpPr>
        <p:spPr>
          <a:xfrm>
            <a:off x="185825" y="1601350"/>
            <a:ext cx="3001800" cy="2124000"/>
          </a:xfrm>
          <a:prstGeom prst="rect">
            <a:avLst/>
          </a:prstGeom>
          <a:noFill/>
          <a:ln>
            <a:noFill/>
          </a:ln>
        </p:spPr>
        <p:txBody>
          <a:bodyPr anchorCtr="0" anchor="t" bIns="91425" lIns="91425" spcFirstLastPara="1" rIns="91425" wrap="square" tIns="91425">
            <a:spAutoFit/>
          </a:bodyPr>
          <a:lstStyle/>
          <a:p>
            <a:pPr indent="-285750" lvl="0" marL="457200" rtl="0" algn="just">
              <a:spcBef>
                <a:spcPts val="0"/>
              </a:spcBef>
              <a:spcAft>
                <a:spcPts val="0"/>
              </a:spcAft>
              <a:buClr>
                <a:srgbClr val="333333"/>
              </a:buClr>
              <a:buSzPts val="900"/>
              <a:buChar char="●"/>
            </a:pPr>
            <a:r>
              <a:rPr b="1" lang="es" sz="900">
                <a:solidFill>
                  <a:srgbClr val="333333"/>
                </a:solidFill>
                <a:highlight>
                  <a:srgbClr val="FFFFFF"/>
                </a:highlight>
              </a:rPr>
              <a:t>Dataset "input_bcell"</a:t>
            </a:r>
            <a:r>
              <a:rPr lang="es" sz="900">
                <a:solidFill>
                  <a:srgbClr val="333333"/>
                </a:solidFill>
                <a:highlight>
                  <a:srgbClr val="FFFFFF"/>
                </a:highlight>
              </a:rPr>
              <a:t>: Se utiliza como dataset de entrenamiento y contiene datos correspondientes a las características detalladas sobre las proteínas y la capacidad de partes de su estructura que podrían funcionar como antígenos (formadores de anticuerpos).</a:t>
            </a:r>
            <a:endParaRPr sz="900">
              <a:solidFill>
                <a:srgbClr val="333333"/>
              </a:solidFill>
              <a:highlight>
                <a:srgbClr val="FFFFFF"/>
              </a:highlight>
            </a:endParaRPr>
          </a:p>
          <a:p>
            <a:pPr indent="-285750" lvl="0" marL="457200" rtl="0" algn="just">
              <a:spcBef>
                <a:spcPts val="0"/>
              </a:spcBef>
              <a:spcAft>
                <a:spcPts val="0"/>
              </a:spcAft>
              <a:buClr>
                <a:srgbClr val="333333"/>
              </a:buClr>
              <a:buSzPts val="900"/>
              <a:buChar char="●"/>
            </a:pPr>
            <a:r>
              <a:rPr b="1" lang="es" sz="900">
                <a:solidFill>
                  <a:srgbClr val="333333"/>
                </a:solidFill>
                <a:highlight>
                  <a:srgbClr val="FFFFFF"/>
                </a:highlight>
              </a:rPr>
              <a:t>Dataset "input_sars"</a:t>
            </a:r>
            <a:r>
              <a:rPr lang="es" sz="900">
                <a:solidFill>
                  <a:srgbClr val="333333"/>
                </a:solidFill>
                <a:highlight>
                  <a:srgbClr val="FFFFFF"/>
                </a:highlight>
              </a:rPr>
              <a:t>: Se utiliza también como dataset de entrenamiento (y tiene las mismas características que el anterior).</a:t>
            </a:r>
            <a:endParaRPr sz="900">
              <a:solidFill>
                <a:srgbClr val="333333"/>
              </a:solidFill>
              <a:highlight>
                <a:srgbClr val="FFFFFF"/>
              </a:highlight>
            </a:endParaRPr>
          </a:p>
          <a:p>
            <a:pPr indent="-285750" lvl="0" marL="457200" rtl="0" algn="just">
              <a:spcBef>
                <a:spcPts val="0"/>
              </a:spcBef>
              <a:spcAft>
                <a:spcPts val="0"/>
              </a:spcAft>
              <a:buClr>
                <a:srgbClr val="333333"/>
              </a:buClr>
              <a:buSzPts val="900"/>
              <a:buChar char="●"/>
            </a:pPr>
            <a:r>
              <a:rPr b="1" lang="es" sz="900">
                <a:solidFill>
                  <a:srgbClr val="333333"/>
                </a:solidFill>
                <a:highlight>
                  <a:srgbClr val="FFFFFF"/>
                </a:highlight>
              </a:rPr>
              <a:t>Dataset "input_covid"</a:t>
            </a:r>
            <a:r>
              <a:rPr lang="es" sz="900">
                <a:solidFill>
                  <a:srgbClr val="333333"/>
                </a:solidFill>
                <a:highlight>
                  <a:srgbClr val="FFFFFF"/>
                </a:highlight>
              </a:rPr>
              <a:t>: Se utilizará como set de prueba y contiene datos reales (nuevos) para determinar la predicción de la variable objetivo.</a:t>
            </a:r>
            <a:endParaRPr sz="1300">
              <a:latin typeface="Roboto"/>
              <a:ea typeface="Roboto"/>
              <a:cs typeface="Roboto"/>
              <a:sym typeface="Roboto"/>
            </a:endParaRPr>
          </a:p>
        </p:txBody>
      </p:sp>
      <p:sp>
        <p:nvSpPr>
          <p:cNvPr id="140" name="Google Shape;140;p18"/>
          <p:cNvSpPr txBox="1"/>
          <p:nvPr/>
        </p:nvSpPr>
        <p:spPr>
          <a:xfrm>
            <a:off x="185825" y="185825"/>
            <a:ext cx="455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dk1"/>
                </a:solidFill>
                <a:latin typeface="Roboto"/>
                <a:ea typeface="Roboto"/>
                <a:cs typeface="Roboto"/>
                <a:sym typeface="Roboto"/>
              </a:rPr>
              <a:t>Descripción de los datos</a:t>
            </a:r>
            <a:endParaRPr sz="3000">
              <a:solidFill>
                <a:schemeClr val="dk1"/>
              </a:solidFill>
              <a:latin typeface="Roboto"/>
              <a:ea typeface="Roboto"/>
              <a:cs typeface="Roboto"/>
              <a:sym typeface="Roboto"/>
            </a:endParaRPr>
          </a:p>
        </p:txBody>
      </p:sp>
      <p:sp>
        <p:nvSpPr>
          <p:cNvPr id="141" name="Google Shape;141;p18"/>
          <p:cNvSpPr txBox="1"/>
          <p:nvPr/>
        </p:nvSpPr>
        <p:spPr>
          <a:xfrm>
            <a:off x="91550" y="4590650"/>
            <a:ext cx="585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Roboto"/>
                <a:ea typeface="Roboto"/>
                <a:cs typeface="Roboto"/>
                <a:sym typeface="Roboto"/>
              </a:rPr>
              <a:t>Datos obtenidos de </a:t>
            </a:r>
            <a:r>
              <a:rPr lang="es" sz="1000" u="sng">
                <a:solidFill>
                  <a:schemeClr val="hlink"/>
                </a:solidFill>
                <a:latin typeface="Roboto"/>
                <a:ea typeface="Roboto"/>
                <a:cs typeface="Roboto"/>
                <a:sym typeface="Roboto"/>
                <a:hlinkClick r:id="rId3"/>
              </a:rPr>
              <a:t>Kaggle</a:t>
            </a:r>
            <a:endParaRPr sz="1000">
              <a:latin typeface="Roboto"/>
              <a:ea typeface="Roboto"/>
              <a:cs typeface="Roboto"/>
              <a:sym typeface="Roboto"/>
            </a:endParaRPr>
          </a:p>
        </p:txBody>
      </p:sp>
      <p:sp>
        <p:nvSpPr>
          <p:cNvPr id="142" name="Google Shape;142;p18"/>
          <p:cNvSpPr txBox="1"/>
          <p:nvPr/>
        </p:nvSpPr>
        <p:spPr>
          <a:xfrm>
            <a:off x="812050" y="3912750"/>
            <a:ext cx="5855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000">
                <a:latin typeface="Roboto"/>
                <a:ea typeface="Roboto"/>
                <a:cs typeface="Roboto"/>
                <a:sym typeface="Roboto"/>
              </a:rPr>
              <a:t>Variable objetivo llamada </a:t>
            </a:r>
            <a:r>
              <a:rPr b="1" lang="es" sz="1000">
                <a:latin typeface="Roboto"/>
                <a:ea typeface="Roboto"/>
                <a:cs typeface="Roboto"/>
                <a:sym typeface="Roboto"/>
              </a:rPr>
              <a:t>“target</a:t>
            </a:r>
            <a:r>
              <a:rPr lang="es" sz="1000">
                <a:latin typeface="Roboto"/>
                <a:ea typeface="Roboto"/>
                <a:cs typeface="Roboto"/>
                <a:sym typeface="Roboto"/>
              </a:rPr>
              <a:t>” (binaria 1/0): Representa la decisión sobre si el péptido (o subcadena de aminoácidos) que forma el epítopo </a:t>
            </a:r>
            <a:r>
              <a:rPr lang="es" sz="1000">
                <a:latin typeface="Roboto"/>
                <a:ea typeface="Roboto"/>
                <a:cs typeface="Roboto"/>
                <a:sym typeface="Roboto"/>
              </a:rPr>
              <a:t>exhibe</a:t>
            </a:r>
            <a:r>
              <a:rPr lang="es" sz="1000">
                <a:latin typeface="Roboto"/>
                <a:ea typeface="Roboto"/>
                <a:cs typeface="Roboto"/>
                <a:sym typeface="Roboto"/>
              </a:rPr>
              <a:t> </a:t>
            </a:r>
            <a:r>
              <a:rPr lang="es" sz="1000">
                <a:latin typeface="Roboto"/>
                <a:ea typeface="Roboto"/>
                <a:cs typeface="Roboto"/>
                <a:sym typeface="Roboto"/>
              </a:rPr>
              <a:t>actividad</a:t>
            </a:r>
            <a:r>
              <a:rPr lang="es" sz="1000">
                <a:latin typeface="Roboto"/>
                <a:ea typeface="Roboto"/>
                <a:cs typeface="Roboto"/>
                <a:sym typeface="Roboto"/>
              </a:rPr>
              <a:t> inductora de anticuerpos, y por lo tanto es viable para ser analizada en la producción de vacunas.</a:t>
            </a:r>
            <a:endParaRPr sz="1000">
              <a:latin typeface="Roboto"/>
              <a:ea typeface="Roboto"/>
              <a:cs typeface="Roboto"/>
              <a:sym typeface="Roboto"/>
            </a:endParaRPr>
          </a:p>
        </p:txBody>
      </p:sp>
      <p:pic>
        <p:nvPicPr>
          <p:cNvPr id="143" name="Google Shape;143;p18"/>
          <p:cNvPicPr preferRelativeResize="0"/>
          <p:nvPr/>
        </p:nvPicPr>
        <p:blipFill>
          <a:blip r:embed="rId4">
            <a:alphaModFix/>
          </a:blip>
          <a:stretch>
            <a:fillRect/>
          </a:stretch>
        </p:blipFill>
        <p:spPr>
          <a:xfrm>
            <a:off x="3747400" y="984725"/>
            <a:ext cx="4661934" cy="277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Desarrollo del modelo</a:t>
            </a:r>
            <a:endParaRPr/>
          </a:p>
        </p:txBody>
      </p:sp>
      <p:sp>
        <p:nvSpPr>
          <p:cNvPr id="149" name="Google Shape;149;p19"/>
          <p:cNvSpPr txBox="1"/>
          <p:nvPr>
            <p:ph idx="4294967295" type="subTitle"/>
          </p:nvPr>
        </p:nvSpPr>
        <p:spPr>
          <a:xfrm>
            <a:off x="1648441" y="3337475"/>
            <a:ext cx="17448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s" u="sng">
                <a:solidFill>
                  <a:schemeClr val="hlink"/>
                </a:solidFill>
                <a:hlinkClick r:id="rId3"/>
              </a:rPr>
              <a:t>Archivo .ipynb</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nvSpPr>
        <p:spPr>
          <a:xfrm>
            <a:off x="185825" y="185825"/>
            <a:ext cx="676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dk1"/>
                </a:solidFill>
                <a:latin typeface="Roboto"/>
                <a:ea typeface="Roboto"/>
                <a:cs typeface="Roboto"/>
                <a:sym typeface="Roboto"/>
              </a:rPr>
              <a:t>Análisis Exploratorio de los Datos</a:t>
            </a:r>
            <a:endParaRPr sz="3000">
              <a:solidFill>
                <a:schemeClr val="dk1"/>
              </a:solidFill>
              <a:latin typeface="Roboto"/>
              <a:ea typeface="Roboto"/>
              <a:cs typeface="Roboto"/>
              <a:sym typeface="Roboto"/>
            </a:endParaRPr>
          </a:p>
        </p:txBody>
      </p:sp>
      <p:pic>
        <p:nvPicPr>
          <p:cNvPr id="155" name="Google Shape;155;p20"/>
          <p:cNvPicPr preferRelativeResize="0"/>
          <p:nvPr/>
        </p:nvPicPr>
        <p:blipFill>
          <a:blip r:embed="rId3">
            <a:alphaModFix/>
          </a:blip>
          <a:stretch>
            <a:fillRect/>
          </a:stretch>
        </p:blipFill>
        <p:spPr>
          <a:xfrm>
            <a:off x="5950150" y="1622938"/>
            <a:ext cx="2923200" cy="2050025"/>
          </a:xfrm>
          <a:prstGeom prst="rect">
            <a:avLst/>
          </a:prstGeom>
          <a:noFill/>
          <a:ln>
            <a:noFill/>
          </a:ln>
        </p:spPr>
      </p:pic>
      <p:sp>
        <p:nvSpPr>
          <p:cNvPr id="156" name="Google Shape;156;p20"/>
          <p:cNvSpPr txBox="1"/>
          <p:nvPr/>
        </p:nvSpPr>
        <p:spPr>
          <a:xfrm>
            <a:off x="2660550" y="862800"/>
            <a:ext cx="382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Roboto"/>
                <a:ea typeface="Roboto"/>
                <a:cs typeface="Roboto"/>
                <a:sym typeface="Roboto"/>
              </a:rPr>
              <a:t>Distribuciones de cada variable</a:t>
            </a:r>
            <a:endParaRPr>
              <a:latin typeface="Roboto"/>
              <a:ea typeface="Roboto"/>
              <a:cs typeface="Roboto"/>
              <a:sym typeface="Roboto"/>
            </a:endParaRPr>
          </a:p>
        </p:txBody>
      </p:sp>
      <p:sp>
        <p:nvSpPr>
          <p:cNvPr id="157" name="Google Shape;157;p20"/>
          <p:cNvSpPr txBox="1"/>
          <p:nvPr/>
        </p:nvSpPr>
        <p:spPr>
          <a:xfrm>
            <a:off x="657875" y="4337700"/>
            <a:ext cx="582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Roboto"/>
                <a:ea typeface="Roboto"/>
                <a:cs typeface="Roboto"/>
                <a:sym typeface="Roboto"/>
              </a:rPr>
              <a:t>La variable objetivo presenta un </a:t>
            </a:r>
            <a:r>
              <a:rPr lang="es" sz="1000">
                <a:latin typeface="Roboto"/>
                <a:ea typeface="Roboto"/>
                <a:cs typeface="Roboto"/>
                <a:sym typeface="Roboto"/>
              </a:rPr>
              <a:t>desbalance</a:t>
            </a:r>
            <a:r>
              <a:rPr lang="es" sz="1000">
                <a:latin typeface="Roboto"/>
                <a:ea typeface="Roboto"/>
                <a:cs typeface="Roboto"/>
                <a:sym typeface="Roboto"/>
              </a:rPr>
              <a:t> considerable favoreciendo los resultados negativos (0)</a:t>
            </a:r>
            <a:endParaRPr sz="1000">
              <a:latin typeface="Roboto"/>
              <a:ea typeface="Roboto"/>
              <a:cs typeface="Roboto"/>
              <a:sym typeface="Roboto"/>
            </a:endParaRPr>
          </a:p>
        </p:txBody>
      </p:sp>
      <p:pic>
        <p:nvPicPr>
          <p:cNvPr id="158" name="Google Shape;158;p20"/>
          <p:cNvPicPr preferRelativeResize="0"/>
          <p:nvPr/>
        </p:nvPicPr>
        <p:blipFill>
          <a:blip r:embed="rId4">
            <a:alphaModFix/>
          </a:blip>
          <a:stretch>
            <a:fillRect/>
          </a:stretch>
        </p:blipFill>
        <p:spPr>
          <a:xfrm>
            <a:off x="152400" y="1415400"/>
            <a:ext cx="5645352" cy="26882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nvSpPr>
        <p:spPr>
          <a:xfrm>
            <a:off x="185825" y="185825"/>
            <a:ext cx="4891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dk1"/>
                </a:solidFill>
                <a:latin typeface="Roboto"/>
                <a:ea typeface="Roboto"/>
                <a:cs typeface="Roboto"/>
                <a:sym typeface="Roboto"/>
              </a:rPr>
              <a:t>Selección Inicial del Modelo</a:t>
            </a:r>
            <a:endParaRPr sz="3000">
              <a:solidFill>
                <a:schemeClr val="dk1"/>
              </a:solidFill>
              <a:latin typeface="Roboto"/>
              <a:ea typeface="Roboto"/>
              <a:cs typeface="Roboto"/>
              <a:sym typeface="Roboto"/>
            </a:endParaRPr>
          </a:p>
        </p:txBody>
      </p:sp>
      <p:grpSp>
        <p:nvGrpSpPr>
          <p:cNvPr id="164" name="Google Shape;164;p21"/>
          <p:cNvGrpSpPr/>
          <p:nvPr/>
        </p:nvGrpSpPr>
        <p:grpSpPr>
          <a:xfrm>
            <a:off x="577412" y="800099"/>
            <a:ext cx="7585099" cy="3689257"/>
            <a:chOff x="570775" y="800099"/>
            <a:chExt cx="7585099" cy="3689257"/>
          </a:xfrm>
        </p:grpSpPr>
        <p:pic>
          <p:nvPicPr>
            <p:cNvPr id="165" name="Google Shape;165;p21"/>
            <p:cNvPicPr preferRelativeResize="0"/>
            <p:nvPr/>
          </p:nvPicPr>
          <p:blipFill>
            <a:blip r:embed="rId3">
              <a:alphaModFix/>
            </a:blip>
            <a:stretch>
              <a:fillRect/>
            </a:stretch>
          </p:blipFill>
          <p:spPr>
            <a:xfrm>
              <a:off x="570775" y="1116313"/>
              <a:ext cx="7585099" cy="3056825"/>
            </a:xfrm>
            <a:prstGeom prst="rect">
              <a:avLst/>
            </a:prstGeom>
            <a:noFill/>
            <a:ln>
              <a:noFill/>
            </a:ln>
          </p:spPr>
        </p:pic>
        <p:pic>
          <p:nvPicPr>
            <p:cNvPr id="166" name="Google Shape;166;p21"/>
            <p:cNvPicPr preferRelativeResize="0"/>
            <p:nvPr/>
          </p:nvPicPr>
          <p:blipFill>
            <a:blip r:embed="rId4">
              <a:alphaModFix/>
            </a:blip>
            <a:stretch>
              <a:fillRect/>
            </a:stretch>
          </p:blipFill>
          <p:spPr>
            <a:xfrm>
              <a:off x="663325" y="800100"/>
              <a:ext cx="1560000" cy="316225"/>
            </a:xfrm>
            <a:prstGeom prst="rect">
              <a:avLst/>
            </a:prstGeom>
            <a:noFill/>
            <a:ln>
              <a:noFill/>
            </a:ln>
          </p:spPr>
        </p:pic>
        <p:pic>
          <p:nvPicPr>
            <p:cNvPr id="167" name="Google Shape;167;p21"/>
            <p:cNvPicPr preferRelativeResize="0"/>
            <p:nvPr/>
          </p:nvPicPr>
          <p:blipFill>
            <a:blip r:embed="rId5">
              <a:alphaModFix/>
            </a:blip>
            <a:stretch>
              <a:fillRect/>
            </a:stretch>
          </p:blipFill>
          <p:spPr>
            <a:xfrm>
              <a:off x="2624288" y="800099"/>
              <a:ext cx="1507335" cy="316225"/>
            </a:xfrm>
            <a:prstGeom prst="rect">
              <a:avLst/>
            </a:prstGeom>
            <a:noFill/>
            <a:ln>
              <a:noFill/>
            </a:ln>
          </p:spPr>
        </p:pic>
        <p:pic>
          <p:nvPicPr>
            <p:cNvPr id="168" name="Google Shape;168;p21"/>
            <p:cNvPicPr preferRelativeResize="0"/>
            <p:nvPr/>
          </p:nvPicPr>
          <p:blipFill>
            <a:blip r:embed="rId6">
              <a:alphaModFix/>
            </a:blip>
            <a:stretch>
              <a:fillRect/>
            </a:stretch>
          </p:blipFill>
          <p:spPr>
            <a:xfrm>
              <a:off x="4532575" y="800100"/>
              <a:ext cx="1477445" cy="316225"/>
            </a:xfrm>
            <a:prstGeom prst="rect">
              <a:avLst/>
            </a:prstGeom>
            <a:noFill/>
            <a:ln>
              <a:noFill/>
            </a:ln>
          </p:spPr>
        </p:pic>
        <p:pic>
          <p:nvPicPr>
            <p:cNvPr id="169" name="Google Shape;169;p21"/>
            <p:cNvPicPr preferRelativeResize="0"/>
            <p:nvPr/>
          </p:nvPicPr>
          <p:blipFill>
            <a:blip r:embed="rId7">
              <a:alphaModFix/>
            </a:blip>
            <a:stretch>
              <a:fillRect/>
            </a:stretch>
          </p:blipFill>
          <p:spPr>
            <a:xfrm>
              <a:off x="6410973" y="800100"/>
              <a:ext cx="1508549" cy="316225"/>
            </a:xfrm>
            <a:prstGeom prst="rect">
              <a:avLst/>
            </a:prstGeom>
            <a:noFill/>
            <a:ln>
              <a:noFill/>
            </a:ln>
          </p:spPr>
        </p:pic>
        <p:pic>
          <p:nvPicPr>
            <p:cNvPr id="170" name="Google Shape;170;p21"/>
            <p:cNvPicPr preferRelativeResize="0"/>
            <p:nvPr/>
          </p:nvPicPr>
          <p:blipFill>
            <a:blip r:embed="rId8">
              <a:alphaModFix/>
            </a:blip>
            <a:stretch>
              <a:fillRect/>
            </a:stretch>
          </p:blipFill>
          <p:spPr>
            <a:xfrm>
              <a:off x="570775" y="4173131"/>
              <a:ext cx="1528421" cy="316225"/>
            </a:xfrm>
            <a:prstGeom prst="rect">
              <a:avLst/>
            </a:prstGeom>
            <a:noFill/>
            <a:ln>
              <a:noFill/>
            </a:ln>
          </p:spPr>
        </p:pic>
        <p:pic>
          <p:nvPicPr>
            <p:cNvPr id="171" name="Google Shape;171;p21"/>
            <p:cNvPicPr preferRelativeResize="0"/>
            <p:nvPr/>
          </p:nvPicPr>
          <p:blipFill>
            <a:blip r:embed="rId9">
              <a:alphaModFix/>
            </a:blip>
            <a:stretch>
              <a:fillRect/>
            </a:stretch>
          </p:blipFill>
          <p:spPr>
            <a:xfrm>
              <a:off x="2659975" y="4173131"/>
              <a:ext cx="1435973" cy="316225"/>
            </a:xfrm>
            <a:prstGeom prst="rect">
              <a:avLst/>
            </a:prstGeom>
            <a:noFill/>
            <a:ln>
              <a:noFill/>
            </a:ln>
          </p:spPr>
        </p:pic>
        <p:pic>
          <p:nvPicPr>
            <p:cNvPr id="172" name="Google Shape;172;p21"/>
            <p:cNvPicPr preferRelativeResize="0"/>
            <p:nvPr/>
          </p:nvPicPr>
          <p:blipFill>
            <a:blip r:embed="rId10">
              <a:alphaModFix/>
            </a:blip>
            <a:stretch>
              <a:fillRect/>
            </a:stretch>
          </p:blipFill>
          <p:spPr>
            <a:xfrm>
              <a:off x="4553313" y="4174256"/>
              <a:ext cx="1435975" cy="313959"/>
            </a:xfrm>
            <a:prstGeom prst="rect">
              <a:avLst/>
            </a:prstGeom>
            <a:noFill/>
            <a:ln>
              <a:noFill/>
            </a:ln>
          </p:spPr>
        </p:pic>
      </p:grpSp>
      <p:cxnSp>
        <p:nvCxnSpPr>
          <p:cNvPr id="173" name="Google Shape;173;p21"/>
          <p:cNvCxnSpPr/>
          <p:nvPr/>
        </p:nvCxnSpPr>
        <p:spPr>
          <a:xfrm rot="10800000">
            <a:off x="3331700" y="4585800"/>
            <a:ext cx="6600" cy="16590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1"/>
          <p:cNvCxnSpPr/>
          <p:nvPr/>
        </p:nvCxnSpPr>
        <p:spPr>
          <a:xfrm rot="10800000">
            <a:off x="5242925" y="4585800"/>
            <a:ext cx="6600" cy="16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